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678" r:id="rId2"/>
    <p:sldId id="679" r:id="rId3"/>
    <p:sldId id="680" r:id="rId4"/>
    <p:sldId id="529" r:id="rId5"/>
    <p:sldId id="530" r:id="rId6"/>
    <p:sldId id="533" r:id="rId7"/>
    <p:sldId id="677" r:id="rId8"/>
    <p:sldId id="531" r:id="rId9"/>
    <p:sldId id="462" r:id="rId10"/>
    <p:sldId id="463" r:id="rId11"/>
    <p:sldId id="464" r:id="rId12"/>
    <p:sldId id="465" r:id="rId13"/>
    <p:sldId id="466" r:id="rId14"/>
    <p:sldId id="467" r:id="rId15"/>
    <p:sldId id="468" r:id="rId16"/>
    <p:sldId id="469" r:id="rId17"/>
    <p:sldId id="470" r:id="rId18"/>
    <p:sldId id="471" r:id="rId19"/>
    <p:sldId id="472" r:id="rId20"/>
    <p:sldId id="473" r:id="rId21"/>
    <p:sldId id="474" r:id="rId22"/>
    <p:sldId id="475" r:id="rId23"/>
    <p:sldId id="476" r:id="rId24"/>
    <p:sldId id="477" r:id="rId25"/>
    <p:sldId id="478" r:id="rId26"/>
    <p:sldId id="479" r:id="rId27"/>
    <p:sldId id="480" r:id="rId28"/>
    <p:sldId id="681" r:id="rId29"/>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a:srgbClr val="81ADD5"/>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76455" autoAdjust="0"/>
  </p:normalViewPr>
  <p:slideViewPr>
    <p:cSldViewPr>
      <p:cViewPr varScale="1">
        <p:scale>
          <a:sx n="70" d="100"/>
          <a:sy n="70" d="100"/>
        </p:scale>
        <p:origin x="1440" y="184"/>
      </p:cViewPr>
      <p:guideLst>
        <p:guide orient="horz" pos="2160"/>
        <p:guide pos="2880"/>
      </p:guideLst>
    </p:cSldViewPr>
  </p:slideViewPr>
  <p:notesTextViewPr>
    <p:cViewPr>
      <p:scale>
        <a:sx n="1" d="1"/>
        <a:sy n="1" d="1"/>
      </p:scale>
      <p:origin x="0" y="0"/>
    </p:cViewPr>
  </p:notesTextViewPr>
  <p:sorterViewPr>
    <p:cViewPr>
      <p:scale>
        <a:sx n="100" d="100"/>
        <a:sy n="100" d="100"/>
      </p:scale>
      <p:origin x="0" y="104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A171FF2D-09AC-AE47-A729-F5E48D9A54D3}" type="datetimeFigureOut">
              <a:rPr lang="en-US"/>
              <a:pPr>
                <a:defRPr/>
              </a:pPr>
              <a:t>3/29/18</a:t>
            </a:fld>
            <a:endParaRPr lang="en-US"/>
          </a:p>
        </p:txBody>
      </p:sp>
      <p:sp>
        <p:nvSpPr>
          <p:cNvPr id="4" name="Footer Placeholder 3"/>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25BF90D-8C24-9649-93BA-49780E40A799}" type="slidenum">
              <a:rPr lang="en-US"/>
              <a:pPr>
                <a:defRPr/>
              </a:pPr>
              <a:t>‹#›</a:t>
            </a:fld>
            <a:endParaRPr lang="en-US"/>
          </a:p>
        </p:txBody>
      </p:sp>
    </p:spTree>
    <p:extLst>
      <p:ext uri="{BB962C8B-B14F-4D97-AF65-F5344CB8AC3E}">
        <p14:creationId xmlns:p14="http://schemas.microsoft.com/office/powerpoint/2010/main" val="148348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5592763" y="0"/>
            <a:ext cx="4279900" cy="336550"/>
          </a:xfrm>
          <a:prstGeom prst="rect">
            <a:avLst/>
          </a:prstGeom>
        </p:spPr>
        <p:txBody>
          <a:bodyPr vert="horz" lIns="91440" tIns="45720" rIns="91440" bIns="45720" rtlCol="0"/>
          <a:lstStyle>
            <a:lvl1pPr algn="r">
              <a:defRPr sz="1200"/>
            </a:lvl1pPr>
          </a:lstStyle>
          <a:p>
            <a:pPr>
              <a:defRPr/>
            </a:pPr>
            <a:fld id="{1245186B-82BE-B84F-91DB-E093B01A9425}" type="datetimeFigureOut">
              <a:rPr lang="en-US"/>
              <a:pPr>
                <a:defRPr/>
              </a:pPr>
              <a:t>3/29/18</a:t>
            </a:fld>
            <a:endParaRPr lang="en-US"/>
          </a:p>
        </p:txBody>
      </p:sp>
      <p:sp>
        <p:nvSpPr>
          <p:cNvPr id="4" name="Slide Image Placeholder 3"/>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endParaRPr lang="en-US" noProof="0"/>
          </a:p>
        </p:txBody>
      </p:sp>
      <p:sp>
        <p:nvSpPr>
          <p:cNvPr id="6" name="Footer Placeholder 5"/>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5592763" y="6386513"/>
            <a:ext cx="4279900" cy="336550"/>
          </a:xfrm>
          <a:prstGeom prst="rect">
            <a:avLst/>
          </a:prstGeom>
        </p:spPr>
        <p:txBody>
          <a:bodyPr vert="horz" lIns="91440" tIns="45720" rIns="91440" bIns="45720" rtlCol="0" anchor="b"/>
          <a:lstStyle>
            <a:lvl1pPr algn="r">
              <a:defRPr sz="1200"/>
            </a:lvl1pPr>
          </a:lstStyle>
          <a:p>
            <a:pPr>
              <a:defRPr/>
            </a:pPr>
            <a:fld id="{0A9CA34D-D136-324F-8C5C-F0F921B45548}" type="slidenum">
              <a:rPr lang="en-US"/>
              <a:pPr>
                <a:defRPr/>
              </a:pPr>
              <a:t>‹#›</a:t>
            </a:fld>
            <a:endParaRPr lang="en-US"/>
          </a:p>
        </p:txBody>
      </p:sp>
    </p:spTree>
    <p:extLst>
      <p:ext uri="{BB962C8B-B14F-4D97-AF65-F5344CB8AC3E}">
        <p14:creationId xmlns:p14="http://schemas.microsoft.com/office/powerpoint/2010/main" val="141088265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PowerPoint (or other type of presentation)</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 PowerPoint presentation has been prepared for this session. This is a generic presentation and does not take into account national issues that may need to be dealt with when this course is delivered at the national level. The trainer should ensure that the information in this presentation is relevant for the location of delivery.</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1395198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10</a:t>
            </a:fld>
            <a:endParaRPr lang="en-US"/>
          </a:p>
        </p:txBody>
      </p:sp>
    </p:spTree>
    <p:extLst>
      <p:ext uri="{BB962C8B-B14F-4D97-AF65-F5344CB8AC3E}">
        <p14:creationId xmlns:p14="http://schemas.microsoft.com/office/powerpoint/2010/main" val="950563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1209983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2233699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13</a:t>
            </a:fld>
            <a:endParaRPr lang="en-US"/>
          </a:p>
        </p:txBody>
      </p:sp>
    </p:spTree>
    <p:extLst>
      <p:ext uri="{BB962C8B-B14F-4D97-AF65-F5344CB8AC3E}">
        <p14:creationId xmlns:p14="http://schemas.microsoft.com/office/powerpoint/2010/main" val="1078123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14</a:t>
            </a:fld>
            <a:endParaRPr lang="en-US"/>
          </a:p>
        </p:txBody>
      </p:sp>
    </p:spTree>
    <p:extLst>
      <p:ext uri="{BB962C8B-B14F-4D97-AF65-F5344CB8AC3E}">
        <p14:creationId xmlns:p14="http://schemas.microsoft.com/office/powerpoint/2010/main" val="34381673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15</a:t>
            </a:fld>
            <a:endParaRPr lang="en-US"/>
          </a:p>
        </p:txBody>
      </p:sp>
    </p:spTree>
    <p:extLst>
      <p:ext uri="{BB962C8B-B14F-4D97-AF65-F5344CB8AC3E}">
        <p14:creationId xmlns:p14="http://schemas.microsoft.com/office/powerpoint/2010/main" val="3586125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16</a:t>
            </a:fld>
            <a:endParaRPr lang="en-US"/>
          </a:p>
        </p:txBody>
      </p:sp>
    </p:spTree>
    <p:extLst>
      <p:ext uri="{BB962C8B-B14F-4D97-AF65-F5344CB8AC3E}">
        <p14:creationId xmlns:p14="http://schemas.microsoft.com/office/powerpoint/2010/main" val="3458949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17</a:t>
            </a:fld>
            <a:endParaRPr lang="en-US"/>
          </a:p>
        </p:txBody>
      </p:sp>
    </p:spTree>
    <p:extLst>
      <p:ext uri="{BB962C8B-B14F-4D97-AF65-F5344CB8AC3E}">
        <p14:creationId xmlns:p14="http://schemas.microsoft.com/office/powerpoint/2010/main" val="3033944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18</a:t>
            </a:fld>
            <a:endParaRPr lang="en-US"/>
          </a:p>
        </p:txBody>
      </p:sp>
    </p:spTree>
    <p:extLst>
      <p:ext uri="{BB962C8B-B14F-4D97-AF65-F5344CB8AC3E}">
        <p14:creationId xmlns:p14="http://schemas.microsoft.com/office/powerpoint/2010/main" val="36955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19</a:t>
            </a:fld>
            <a:endParaRPr lang="en-US"/>
          </a:p>
        </p:txBody>
      </p:sp>
    </p:spTree>
    <p:extLst>
      <p:ext uri="{BB962C8B-B14F-4D97-AF65-F5344CB8AC3E}">
        <p14:creationId xmlns:p14="http://schemas.microsoft.com/office/powerpoint/2010/main" val="3419596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Health and safety issues are dealt with in this slide. These will differ depending on the location of delivery. It is the trainer’s responsibility to ensure that they have the correct information to impart to delegates.</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1414628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20</a:t>
            </a:fld>
            <a:endParaRPr lang="en-US"/>
          </a:p>
        </p:txBody>
      </p:sp>
    </p:spTree>
    <p:extLst>
      <p:ext uri="{BB962C8B-B14F-4D97-AF65-F5344CB8AC3E}">
        <p14:creationId xmlns:p14="http://schemas.microsoft.com/office/powerpoint/2010/main" val="2997677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21</a:t>
            </a:fld>
            <a:endParaRPr lang="en-US"/>
          </a:p>
        </p:txBody>
      </p:sp>
    </p:spTree>
    <p:extLst>
      <p:ext uri="{BB962C8B-B14F-4D97-AF65-F5344CB8AC3E}">
        <p14:creationId xmlns:p14="http://schemas.microsoft.com/office/powerpoint/2010/main" val="14694249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22</a:t>
            </a:fld>
            <a:endParaRPr lang="en-US"/>
          </a:p>
        </p:txBody>
      </p:sp>
    </p:spTree>
    <p:extLst>
      <p:ext uri="{BB962C8B-B14F-4D97-AF65-F5344CB8AC3E}">
        <p14:creationId xmlns:p14="http://schemas.microsoft.com/office/powerpoint/2010/main" val="2476993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23</a:t>
            </a:fld>
            <a:endParaRPr lang="en-US"/>
          </a:p>
        </p:txBody>
      </p:sp>
    </p:spTree>
    <p:extLst>
      <p:ext uri="{BB962C8B-B14F-4D97-AF65-F5344CB8AC3E}">
        <p14:creationId xmlns:p14="http://schemas.microsoft.com/office/powerpoint/2010/main" val="4080105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24</a:t>
            </a:fld>
            <a:endParaRPr lang="en-US"/>
          </a:p>
        </p:txBody>
      </p:sp>
    </p:spTree>
    <p:extLst>
      <p:ext uri="{BB962C8B-B14F-4D97-AF65-F5344CB8AC3E}">
        <p14:creationId xmlns:p14="http://schemas.microsoft.com/office/powerpoint/2010/main" val="32182586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25</a:t>
            </a:fld>
            <a:endParaRPr lang="en-US"/>
          </a:p>
        </p:txBody>
      </p:sp>
    </p:spTree>
    <p:extLst>
      <p:ext uri="{BB962C8B-B14F-4D97-AF65-F5344CB8AC3E}">
        <p14:creationId xmlns:p14="http://schemas.microsoft.com/office/powerpoint/2010/main" val="3568734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26</a:t>
            </a:fld>
            <a:endParaRPr lang="en-US"/>
          </a:p>
        </p:txBody>
      </p:sp>
    </p:spTree>
    <p:extLst>
      <p:ext uri="{BB962C8B-B14F-4D97-AF65-F5344CB8AC3E}">
        <p14:creationId xmlns:p14="http://schemas.microsoft.com/office/powerpoint/2010/main" val="4267342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27</a:t>
            </a:fld>
            <a:endParaRPr lang="en-US"/>
          </a:p>
        </p:txBody>
      </p:sp>
    </p:spTree>
    <p:extLst>
      <p:ext uri="{BB962C8B-B14F-4D97-AF65-F5344CB8AC3E}">
        <p14:creationId xmlns:p14="http://schemas.microsoft.com/office/powerpoint/2010/main" val="21478599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endParaRPr lang="en-GB" sz="1200" b="1"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Practical Exercises (if applicable)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only practical exercise in this session is the introduction of the students and trainers and the requirements of this are set out in the previous section.</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Knowledge Check</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There is no knowledge check with this session</a:t>
            </a:r>
            <a:endParaRPr lang="en-GB" dirty="0"/>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28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sz="1200" kern="1200" dirty="0">
                <a:solidFill>
                  <a:schemeClr val="tx1"/>
                </a:solidFill>
                <a:effectLst/>
                <a:latin typeface="+mn-lt"/>
                <a:ea typeface="+mn-ea"/>
                <a:cs typeface="+mn-cs"/>
              </a:rPr>
              <a:t>The individual objectives are the things that that the delegate should be able to do at the end of the session.  These objectives may be used to test the knowledge the students have obtained and to allow the students to evaluate the training.  For this session the students should be able to:</a:t>
            </a:r>
          </a:p>
          <a:p>
            <a:pPr lvl="0"/>
            <a:r>
              <a:rPr lang="en-GB" dirty="0"/>
              <a:t></a:t>
            </a:r>
            <a:r>
              <a:rPr lang="en-GB" baseline="0" dirty="0"/>
              <a:t> </a:t>
            </a:r>
            <a:r>
              <a:rPr lang="en-US" sz="1200" kern="1200" dirty="0">
                <a:solidFill>
                  <a:schemeClr val="tx1"/>
                </a:solidFill>
                <a:effectLst/>
                <a:latin typeface="+mn-lt"/>
                <a:ea typeface="+mn-ea"/>
                <a:cs typeface="+mn-cs"/>
              </a:rPr>
              <a:t>Identify the trainers and fellow delegates</a:t>
            </a:r>
            <a:endParaRPr lang="en-GB" sz="1200" kern="1200" dirty="0">
              <a:solidFill>
                <a:schemeClr val="tx1"/>
              </a:solidFill>
              <a:effectLst/>
              <a:latin typeface="+mn-lt"/>
              <a:ea typeface="+mn-ea"/>
              <a:cs typeface="+mn-cs"/>
            </a:endParaRPr>
          </a:p>
          <a:p>
            <a:pPr lvl="0"/>
            <a:r>
              <a:rPr lang="en-GB" dirty="0"/>
              <a:t></a:t>
            </a:r>
            <a:r>
              <a:rPr lang="en-GB" baseline="0" dirty="0"/>
              <a:t> </a:t>
            </a:r>
            <a:r>
              <a:rPr lang="en-US" sz="1200" kern="1200" dirty="0">
                <a:solidFill>
                  <a:schemeClr val="tx1"/>
                </a:solidFill>
                <a:effectLst/>
                <a:latin typeface="+mn-lt"/>
                <a:ea typeface="+mn-ea"/>
                <a:cs typeface="+mn-cs"/>
              </a:rPr>
              <a:t>Discuss the overall aim of the course</a:t>
            </a:r>
            <a:endParaRPr lang="en-GB" sz="1200" kern="1200" dirty="0">
              <a:solidFill>
                <a:schemeClr val="tx1"/>
              </a:solidFill>
              <a:effectLst/>
              <a:latin typeface="+mn-lt"/>
              <a:ea typeface="+mn-ea"/>
              <a:cs typeface="+mn-cs"/>
            </a:endParaRPr>
          </a:p>
          <a:p>
            <a:pPr lvl="0"/>
            <a:r>
              <a:rPr lang="en-GB" dirty="0"/>
              <a:t></a:t>
            </a:r>
            <a:r>
              <a:rPr lang="en-GB" baseline="0" dirty="0"/>
              <a:t> </a:t>
            </a:r>
            <a:r>
              <a:rPr lang="en-US" sz="1200" kern="1200" dirty="0">
                <a:solidFill>
                  <a:schemeClr val="tx1"/>
                </a:solidFill>
                <a:effectLst/>
                <a:latin typeface="+mn-lt"/>
                <a:ea typeface="+mn-ea"/>
                <a:cs typeface="+mn-cs"/>
              </a:rPr>
              <a:t>Explain why this course is necessary</a:t>
            </a:r>
            <a:endParaRPr lang="en-GB" sz="1200" kern="1200" dirty="0">
              <a:solidFill>
                <a:schemeClr val="tx1"/>
              </a:solidFill>
              <a:effectLst/>
              <a:latin typeface="+mn-lt"/>
              <a:ea typeface="+mn-ea"/>
              <a:cs typeface="+mn-cs"/>
            </a:endParaRPr>
          </a:p>
          <a:p>
            <a:pPr lvl="0"/>
            <a:r>
              <a:rPr lang="en-GB" dirty="0"/>
              <a:t></a:t>
            </a:r>
            <a:r>
              <a:rPr lang="en-GB" baseline="0" dirty="0"/>
              <a:t> </a:t>
            </a:r>
            <a:r>
              <a:rPr lang="en-US" sz="1200" kern="1200" dirty="0">
                <a:solidFill>
                  <a:schemeClr val="tx1"/>
                </a:solidFill>
                <a:effectLst/>
                <a:latin typeface="+mn-lt"/>
                <a:ea typeface="+mn-ea"/>
                <a:cs typeface="+mn-cs"/>
              </a:rPr>
              <a:t>List the component parts of the timetable and activities of the course</a:t>
            </a:r>
            <a:endParaRPr lang="en-GB" sz="1200" kern="1200" dirty="0">
              <a:solidFill>
                <a:schemeClr val="tx1"/>
              </a:solidFill>
              <a:effectLst/>
              <a:latin typeface="+mn-lt"/>
              <a:ea typeface="+mn-ea"/>
              <a:cs typeface="+mn-cs"/>
            </a:endParaRPr>
          </a:p>
          <a:p>
            <a:r>
              <a:rPr lang="en-GB" dirty="0"/>
              <a:t></a:t>
            </a:r>
            <a:r>
              <a:rPr lang="en-GB" baseline="0" dirty="0"/>
              <a:t> </a:t>
            </a:r>
            <a:r>
              <a:rPr lang="en-US" sz="1200" kern="1200" dirty="0">
                <a:solidFill>
                  <a:schemeClr val="tx1"/>
                </a:solidFill>
                <a:effectLst/>
                <a:latin typeface="+mn-lt"/>
                <a:ea typeface="+mn-ea"/>
                <a:cs typeface="+mn-cs"/>
              </a:rPr>
              <a:t>List the health and safety procedures for the venue.</a:t>
            </a:r>
            <a:endParaRPr lang="en-GB" dirty="0"/>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573425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a:t>
            </a:fld>
            <a:endParaRPr lang="en-US"/>
          </a:p>
        </p:txBody>
      </p:sp>
    </p:spTree>
    <p:extLst>
      <p:ext uri="{BB962C8B-B14F-4D97-AF65-F5344CB8AC3E}">
        <p14:creationId xmlns:p14="http://schemas.microsoft.com/office/powerpoint/2010/main" val="4079497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5</a:t>
            </a:fld>
            <a:endParaRPr lang="en-US"/>
          </a:p>
        </p:txBody>
      </p:sp>
    </p:spTree>
    <p:extLst>
      <p:ext uri="{BB962C8B-B14F-4D97-AF65-F5344CB8AC3E}">
        <p14:creationId xmlns:p14="http://schemas.microsoft.com/office/powerpoint/2010/main" val="253410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r>
              <a:rPr lang="en-US" sz="1000">
                <a:latin typeface="Calibri" charset="0"/>
              </a:rPr>
              <a:t>Access the whole or any part without rights</a:t>
            </a:r>
          </a:p>
          <a:p>
            <a:pPr marL="171450" indent="-171450" eaLnBrk="1" hangingPunct="1">
              <a:spcBef>
                <a:spcPct val="0"/>
              </a:spcBef>
              <a:buFontTx/>
              <a:buChar char="•"/>
            </a:pPr>
            <a:r>
              <a:rPr lang="en-US" sz="1000">
                <a:latin typeface="Calibri" charset="0"/>
              </a:rPr>
              <a:t>Non-public transmission of computer data to, from, within a computer system</a:t>
            </a:r>
          </a:p>
          <a:p>
            <a:pPr marL="171450" indent="-171450" eaLnBrk="1" hangingPunct="1">
              <a:spcBef>
                <a:spcPct val="0"/>
              </a:spcBef>
              <a:buFontTx/>
              <a:buChar char="•"/>
            </a:pPr>
            <a:r>
              <a:rPr lang="en-US" sz="1000">
                <a:latin typeface="Calibri" charset="0"/>
              </a:rPr>
              <a:t>Damaging Deletion, deterioration, alteration or suppression of computer data</a:t>
            </a:r>
          </a:p>
          <a:p>
            <a:pPr marL="171450" indent="-171450" eaLnBrk="1" hangingPunct="1">
              <a:spcBef>
                <a:spcPct val="0"/>
              </a:spcBef>
              <a:buFontTx/>
              <a:buChar char="•"/>
            </a:pPr>
            <a:r>
              <a:rPr lang="it-IT" sz="1000">
                <a:latin typeface="Calibri" charset="0"/>
              </a:rPr>
              <a:t>Hindering of the functioning of a computer system by inputting, transmitting, damaging, deleting, deteriorating, altering or suppressing computer data</a:t>
            </a:r>
          </a:p>
          <a:p>
            <a:pPr marL="171450" indent="-171450" eaLnBrk="1" hangingPunct="1">
              <a:spcBef>
                <a:spcPct val="0"/>
              </a:spcBef>
              <a:buFontTx/>
              <a:buChar char="•"/>
            </a:pPr>
            <a:r>
              <a:rPr lang="it-IT" sz="1000">
                <a:latin typeface="Calibri" charset="0"/>
              </a:rPr>
              <a:t>Production and possession of computer systems that do the above</a:t>
            </a:r>
          </a:p>
          <a:p>
            <a:pPr marL="171450" indent="-171450" eaLnBrk="1" hangingPunct="1">
              <a:spcBef>
                <a:spcPct val="0"/>
              </a:spcBef>
              <a:buFontTx/>
              <a:buChar char="•"/>
            </a:pPr>
            <a:r>
              <a:rPr lang="it-IT" sz="1000">
                <a:latin typeface="Calibri" charset="0"/>
              </a:rPr>
              <a:t>Inauthentic data with the intent that it be considered or acted upon for legal purposes as if it were authentic</a:t>
            </a:r>
            <a:endParaRPr lang="it-IT">
              <a:latin typeface="Calibri" charset="0"/>
            </a:endParaRPr>
          </a:p>
          <a:p>
            <a:pPr marL="171450" indent="-171450" eaLnBrk="1" hangingPunct="1">
              <a:spcBef>
                <a:spcPct val="0"/>
              </a:spcBef>
              <a:buFontTx/>
              <a:buChar char="•"/>
            </a:pPr>
            <a:r>
              <a:rPr lang="it-IT">
                <a:latin typeface="Calibri" charset="0"/>
              </a:rPr>
              <a:t>Input, nterference with dishonest intent of procuring economic gain</a:t>
            </a:r>
          </a:p>
          <a:p>
            <a:pPr marL="171450" indent="-171450" eaLnBrk="1" hangingPunct="1">
              <a:spcBef>
                <a:spcPct val="0"/>
              </a:spcBef>
              <a:buFontTx/>
              <a:buChar char="•"/>
            </a:pPr>
            <a:r>
              <a:rPr lang="it-IT">
                <a:latin typeface="Calibri" charset="0"/>
              </a:rPr>
              <a:t>Producing, Offering, Distributing, Procuring, Possessing</a:t>
            </a:r>
          </a:p>
          <a:p>
            <a:pPr marL="171450" indent="-171450" eaLnBrk="1" hangingPunct="1">
              <a:spcBef>
                <a:spcPct val="0"/>
              </a:spcBef>
              <a:buFontTx/>
              <a:buChar char="•"/>
            </a:pPr>
            <a:r>
              <a:rPr lang="it-IT">
                <a:latin typeface="Calibri" charset="0"/>
              </a:rPr>
              <a:t>IPR</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r>
              <a:rPr lang="it-IT">
                <a:latin typeface="Calibri" charset="0"/>
              </a:rPr>
              <a:t>Expedited preservation of computer data and traffic data</a:t>
            </a:r>
          </a:p>
          <a:p>
            <a:pPr marL="171450" indent="-171450" eaLnBrk="1" hangingPunct="1">
              <a:spcBef>
                <a:spcPct val="0"/>
              </a:spcBef>
              <a:buFontTx/>
              <a:buChar char="•"/>
            </a:pPr>
            <a:r>
              <a:rPr lang="it-IT">
                <a:latin typeface="Calibri" charset="0"/>
              </a:rPr>
              <a:t>Partial disclosure of traffic data to identify the provider and the path</a:t>
            </a:r>
          </a:p>
          <a:p>
            <a:pPr marL="171450" indent="-171450" eaLnBrk="1" hangingPunct="1">
              <a:spcBef>
                <a:spcPct val="0"/>
              </a:spcBef>
              <a:buFontTx/>
              <a:buChar char="•"/>
            </a:pPr>
            <a:r>
              <a:rPr lang="it-IT">
                <a:latin typeface="Calibri" charset="0"/>
              </a:rPr>
              <a:t>Production order to persons (computer data) and service providers (subscriber information)</a:t>
            </a:r>
          </a:p>
          <a:p>
            <a:pPr marL="171450" indent="-171450" eaLnBrk="1" hangingPunct="1">
              <a:spcBef>
                <a:spcPct val="0"/>
              </a:spcBef>
              <a:buFontTx/>
              <a:buChar char="•"/>
            </a:pPr>
            <a:r>
              <a:rPr lang="it-IT">
                <a:latin typeface="Calibri" charset="0"/>
              </a:rPr>
              <a:t>Search and seizure of computer data (computer and any storage)</a:t>
            </a:r>
          </a:p>
          <a:p>
            <a:pPr marL="171450" indent="-171450" eaLnBrk="1" hangingPunct="1">
              <a:spcBef>
                <a:spcPct val="0"/>
              </a:spcBef>
              <a:buFontTx/>
              <a:buChar char="•"/>
            </a:pPr>
            <a:r>
              <a:rPr lang="en-US">
                <a:latin typeface="Calibri" charset="0"/>
              </a:rPr>
              <a:t>Real time collection of traffic data and interception of computer data</a:t>
            </a:r>
          </a:p>
          <a:p>
            <a:pPr marL="171450" indent="-171450" eaLnBrk="1" hangingPunct="1">
              <a:spcBef>
                <a:spcPct val="0"/>
              </a:spcBef>
              <a:buFontTx/>
              <a:buChar char="•"/>
            </a:pPr>
            <a:endParaRPr lang="en-US">
              <a:latin typeface="Calibri" charset="0"/>
            </a:endParaRPr>
          </a:p>
          <a:p>
            <a:pPr marL="171450" indent="-171450" eaLnBrk="1" hangingPunct="1">
              <a:spcBef>
                <a:spcPct val="0"/>
              </a:spcBef>
              <a:buFontTx/>
              <a:buChar char="•"/>
            </a:pPr>
            <a:r>
              <a:rPr lang="en-US">
                <a:latin typeface="Calibri" charset="0"/>
              </a:rPr>
              <a:t>Criminal offences deemed to be included as extraditable offences</a:t>
            </a:r>
          </a:p>
          <a:p>
            <a:pPr marL="171450" indent="-171450" eaLnBrk="1" hangingPunct="1">
              <a:spcBef>
                <a:spcPct val="0"/>
              </a:spcBef>
              <a:buFontTx/>
              <a:buChar char="•"/>
            </a:pPr>
            <a:r>
              <a:rPr lang="it-IT">
                <a:latin typeface="Calibri" charset="0"/>
              </a:rPr>
              <a:t>MLA - one another mutual assistance to the widest extent possible for the purpose of investigations or proceedings concerning criminal offences related to computer systems and data, or for the collection of evidence in electronic form of a criminal offence</a:t>
            </a:r>
          </a:p>
          <a:p>
            <a:pPr marL="171450" indent="-171450" eaLnBrk="1" hangingPunct="1">
              <a:spcBef>
                <a:spcPct val="0"/>
              </a:spcBef>
              <a:buFontTx/>
              <a:buChar char="•"/>
            </a:pPr>
            <a:r>
              <a:rPr lang="it-IT">
                <a:latin typeface="Calibri" charset="0"/>
              </a:rPr>
              <a:t>Voluntary disclosure</a:t>
            </a:r>
          </a:p>
          <a:p>
            <a:pPr marL="171450" indent="-171450" eaLnBrk="1" hangingPunct="1">
              <a:spcBef>
                <a:spcPct val="0"/>
              </a:spcBef>
              <a:buFontTx/>
              <a:buChar char="•"/>
            </a:pPr>
            <a:r>
              <a:rPr lang="it-IT">
                <a:latin typeface="Calibri" charset="0"/>
              </a:rPr>
              <a:t>Expedited preservation of computer data, disclosure of preserved traffic data</a:t>
            </a:r>
          </a:p>
          <a:p>
            <a:pPr marL="171450" indent="-171450" eaLnBrk="1" hangingPunct="1">
              <a:spcBef>
                <a:spcPct val="0"/>
              </a:spcBef>
              <a:buFontTx/>
              <a:buChar char="•"/>
            </a:pPr>
            <a:r>
              <a:rPr lang="it-IT">
                <a:latin typeface="Calibri" charset="0"/>
              </a:rPr>
              <a:t>MLA to ask seizure, no authprization to access computer systems from home (ART 32)</a:t>
            </a:r>
          </a:p>
          <a:p>
            <a:pPr marL="171450" indent="-171450" eaLnBrk="1" hangingPunct="1">
              <a:spcBef>
                <a:spcPct val="0"/>
              </a:spcBef>
              <a:buFontTx/>
              <a:buChar char="•"/>
            </a:pPr>
            <a:r>
              <a:rPr lang="it-IT">
                <a:latin typeface="Calibri" charset="0"/>
              </a:rPr>
              <a:t>24/7 points of contact (one, for investigation purposes, 24/7, expeditious collaboration and readiness to requests, trained personnel)</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endParaRPr lang="en-US">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6</a:t>
            </a:fld>
            <a:endParaRPr lang="fr-F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ts val="600"/>
              </a:spcBef>
              <a:spcAft>
                <a:spcPts val="600"/>
              </a:spcAft>
              <a:defRPr/>
            </a:pPr>
            <a:r>
              <a:rPr lang="en-US" dirty="0">
                <a:latin typeface="Verdana"/>
                <a:cs typeface="Verdana"/>
              </a:rPr>
              <a:t>Opened for signature November 2001 in Budapest</a:t>
            </a:r>
          </a:p>
          <a:p>
            <a:pPr>
              <a:lnSpc>
                <a:spcPct val="120000"/>
              </a:lnSpc>
              <a:spcBef>
                <a:spcPts val="600"/>
              </a:spcBef>
              <a:spcAft>
                <a:spcPts val="600"/>
              </a:spcAft>
              <a:defRPr/>
            </a:pPr>
            <a:r>
              <a:rPr lang="en-US" dirty="0">
                <a:latin typeface="Verdana"/>
                <a:cs typeface="Verdana"/>
              </a:rPr>
              <a:t>Followed by Cybercrime Convention Committee (T-CY) </a:t>
            </a:r>
          </a:p>
          <a:p>
            <a:pPr>
              <a:lnSpc>
                <a:spcPct val="120000"/>
              </a:lnSpc>
              <a:spcBef>
                <a:spcPts val="600"/>
              </a:spcBef>
              <a:spcAft>
                <a:spcPts val="600"/>
              </a:spcAft>
              <a:defRPr/>
            </a:pPr>
            <a:r>
              <a:rPr lang="en-US" dirty="0">
                <a:latin typeface="Verdana"/>
                <a:cs typeface="Verdana"/>
              </a:rPr>
              <a:t>Open for accession by any State</a:t>
            </a:r>
          </a:p>
          <a:p>
            <a:pPr>
              <a:lnSpc>
                <a:spcPct val="120000"/>
              </a:lnSpc>
              <a:spcBef>
                <a:spcPts val="600"/>
              </a:spcBef>
              <a:spcAft>
                <a:spcPts val="600"/>
              </a:spcAft>
              <a:defRPr/>
            </a:pPr>
            <a:r>
              <a:rPr lang="en-US" dirty="0">
                <a:latin typeface="Verdana"/>
                <a:cs typeface="Verdana"/>
              </a:rPr>
              <a:t>As of today, the only </a:t>
            </a:r>
            <a:r>
              <a:rPr lang="en-US" b="1" dirty="0">
                <a:latin typeface="Verdana"/>
                <a:cs typeface="Verdana"/>
              </a:rPr>
              <a:t>international Treaty on cybercrime and electronic evidence</a:t>
            </a:r>
          </a:p>
          <a:p>
            <a:pPr>
              <a:lnSpc>
                <a:spcPct val="120000"/>
              </a:lnSpc>
              <a:spcBef>
                <a:spcPts val="600"/>
              </a:spcBef>
              <a:spcAft>
                <a:spcPts val="600"/>
              </a:spcAft>
              <a:defRPr/>
            </a:pPr>
            <a:r>
              <a:rPr lang="en-US" dirty="0">
                <a:latin typeface="Verdana"/>
                <a:cs typeface="Verdana"/>
              </a:rPr>
              <a:t>It gives high-level, technology-neutral definitions of cybercrime offences</a:t>
            </a:r>
          </a:p>
          <a:p>
            <a:pPr>
              <a:lnSpc>
                <a:spcPct val="120000"/>
              </a:lnSpc>
              <a:spcBef>
                <a:spcPts val="600"/>
              </a:spcBef>
              <a:spcAft>
                <a:spcPts val="600"/>
              </a:spcAft>
              <a:defRPr/>
            </a:pPr>
            <a:r>
              <a:rPr lang="en-US" dirty="0">
                <a:latin typeface="Verdana"/>
                <a:cs typeface="Verdana"/>
              </a:rPr>
              <a:t>It sets standard procedures for investigation and prosecution on the national level, and puts relevant obligations on involved parties</a:t>
            </a:r>
          </a:p>
          <a:p>
            <a:pPr>
              <a:lnSpc>
                <a:spcPct val="120000"/>
              </a:lnSpc>
              <a:spcBef>
                <a:spcPts val="600"/>
              </a:spcBef>
              <a:spcAft>
                <a:spcPts val="600"/>
              </a:spcAft>
              <a:defRPr/>
            </a:pPr>
            <a:r>
              <a:rPr lang="en-US" dirty="0">
                <a:latin typeface="Verdana"/>
                <a:cs typeface="Verdana"/>
              </a:rPr>
              <a:t>It defines procedural provisions for international cooperation, police-to-police and judicial</a:t>
            </a:r>
          </a:p>
          <a:p>
            <a:pPr>
              <a:lnSpc>
                <a:spcPct val="120000"/>
              </a:lnSpc>
              <a:spcBef>
                <a:spcPts val="600"/>
              </a:spcBef>
              <a:spcAft>
                <a:spcPts val="600"/>
              </a:spcAft>
              <a:defRPr/>
            </a:pPr>
            <a:r>
              <a:rPr lang="en-US" dirty="0">
                <a:latin typeface="Verdana"/>
                <a:cs typeface="Verdana"/>
              </a:rPr>
              <a:t>Guidance notes are published by T-CY to interpret BC provisions in the light of new threats and new technological paradigms</a:t>
            </a:r>
          </a:p>
          <a:p>
            <a:endParaRPr lang="en-US" dirty="0"/>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7</a:t>
            </a:fld>
            <a:endParaRPr lang="en-US"/>
          </a:p>
        </p:txBody>
      </p:sp>
    </p:spTree>
    <p:extLst>
      <p:ext uri="{BB962C8B-B14F-4D97-AF65-F5344CB8AC3E}">
        <p14:creationId xmlns:p14="http://schemas.microsoft.com/office/powerpoint/2010/main" val="640663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a:buFontTx/>
              <a:buChar char="•"/>
            </a:pPr>
            <a:r>
              <a:rPr lang="en-US" sz="1000">
                <a:latin typeface="Calibri" charset="0"/>
              </a:rPr>
              <a:t>Access the whole or any part without rights</a:t>
            </a:r>
          </a:p>
          <a:p>
            <a:pPr marL="171450" indent="-171450" eaLnBrk="1" hangingPunct="1">
              <a:spcBef>
                <a:spcPct val="0"/>
              </a:spcBef>
              <a:buFontTx/>
              <a:buChar char="•"/>
            </a:pPr>
            <a:r>
              <a:rPr lang="en-US" sz="1000">
                <a:latin typeface="Calibri" charset="0"/>
              </a:rPr>
              <a:t>Non-public transmission of computer data to, from, within a computer system</a:t>
            </a:r>
          </a:p>
          <a:p>
            <a:pPr marL="171450" indent="-171450" eaLnBrk="1" hangingPunct="1">
              <a:spcBef>
                <a:spcPct val="0"/>
              </a:spcBef>
              <a:buFontTx/>
              <a:buChar char="•"/>
            </a:pPr>
            <a:r>
              <a:rPr lang="en-US" sz="1000">
                <a:latin typeface="Calibri" charset="0"/>
              </a:rPr>
              <a:t>Damaging Deletion, deterioration, alteration or suppression of computer data</a:t>
            </a:r>
          </a:p>
          <a:p>
            <a:pPr marL="171450" indent="-171450" eaLnBrk="1" hangingPunct="1">
              <a:spcBef>
                <a:spcPct val="0"/>
              </a:spcBef>
              <a:buFontTx/>
              <a:buChar char="•"/>
            </a:pPr>
            <a:r>
              <a:rPr lang="it-IT" sz="1000">
                <a:latin typeface="Calibri" charset="0"/>
              </a:rPr>
              <a:t>Hindering of the functioning of a computer system by inputting, transmitting, damaging, deleting, deteriorating, altering or suppressing computer data</a:t>
            </a:r>
          </a:p>
          <a:p>
            <a:pPr marL="171450" indent="-171450" eaLnBrk="1" hangingPunct="1">
              <a:spcBef>
                <a:spcPct val="0"/>
              </a:spcBef>
              <a:buFontTx/>
              <a:buChar char="•"/>
            </a:pPr>
            <a:r>
              <a:rPr lang="it-IT" sz="1000">
                <a:latin typeface="Calibri" charset="0"/>
              </a:rPr>
              <a:t>Production and possession of computer systems that do the above</a:t>
            </a:r>
          </a:p>
          <a:p>
            <a:pPr marL="171450" indent="-171450" eaLnBrk="1" hangingPunct="1">
              <a:spcBef>
                <a:spcPct val="0"/>
              </a:spcBef>
              <a:buFontTx/>
              <a:buChar char="•"/>
            </a:pPr>
            <a:r>
              <a:rPr lang="it-IT" sz="1000">
                <a:latin typeface="Calibri" charset="0"/>
              </a:rPr>
              <a:t>Inauthentic data with the intent that it be considered or acted upon for legal purposes as if it were authentic</a:t>
            </a:r>
            <a:endParaRPr lang="it-IT">
              <a:latin typeface="Calibri" charset="0"/>
            </a:endParaRPr>
          </a:p>
          <a:p>
            <a:pPr marL="171450" indent="-171450" eaLnBrk="1" hangingPunct="1">
              <a:spcBef>
                <a:spcPct val="0"/>
              </a:spcBef>
              <a:buFontTx/>
              <a:buChar char="•"/>
            </a:pPr>
            <a:r>
              <a:rPr lang="it-IT">
                <a:latin typeface="Calibri" charset="0"/>
              </a:rPr>
              <a:t>Input, nterference with dishonest intent of procuring economic gain</a:t>
            </a:r>
          </a:p>
          <a:p>
            <a:pPr marL="171450" indent="-171450" eaLnBrk="1" hangingPunct="1">
              <a:spcBef>
                <a:spcPct val="0"/>
              </a:spcBef>
              <a:buFontTx/>
              <a:buChar char="•"/>
            </a:pPr>
            <a:r>
              <a:rPr lang="it-IT">
                <a:latin typeface="Calibri" charset="0"/>
              </a:rPr>
              <a:t>Producing, Offering, Distributing, Procuring, Possessing</a:t>
            </a:r>
          </a:p>
          <a:p>
            <a:pPr marL="171450" indent="-171450" eaLnBrk="1" hangingPunct="1">
              <a:spcBef>
                <a:spcPct val="0"/>
              </a:spcBef>
              <a:buFontTx/>
              <a:buChar char="•"/>
            </a:pPr>
            <a:r>
              <a:rPr lang="it-IT">
                <a:latin typeface="Calibri" charset="0"/>
              </a:rPr>
              <a:t>IPR</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r>
              <a:rPr lang="it-IT">
                <a:latin typeface="Calibri" charset="0"/>
              </a:rPr>
              <a:t>Expedited preservation of computer data and traffic data</a:t>
            </a:r>
          </a:p>
          <a:p>
            <a:pPr marL="171450" indent="-171450" eaLnBrk="1" hangingPunct="1">
              <a:spcBef>
                <a:spcPct val="0"/>
              </a:spcBef>
              <a:buFontTx/>
              <a:buChar char="•"/>
            </a:pPr>
            <a:r>
              <a:rPr lang="it-IT">
                <a:latin typeface="Calibri" charset="0"/>
              </a:rPr>
              <a:t>Partial disclosure of traffic data to identify the provider and the path</a:t>
            </a:r>
          </a:p>
          <a:p>
            <a:pPr marL="171450" indent="-171450" eaLnBrk="1" hangingPunct="1">
              <a:spcBef>
                <a:spcPct val="0"/>
              </a:spcBef>
              <a:buFontTx/>
              <a:buChar char="•"/>
            </a:pPr>
            <a:r>
              <a:rPr lang="it-IT">
                <a:latin typeface="Calibri" charset="0"/>
              </a:rPr>
              <a:t>Production order to persons (computer data) and service providers (subscriber information)</a:t>
            </a:r>
          </a:p>
          <a:p>
            <a:pPr marL="171450" indent="-171450" eaLnBrk="1" hangingPunct="1">
              <a:spcBef>
                <a:spcPct val="0"/>
              </a:spcBef>
              <a:buFontTx/>
              <a:buChar char="•"/>
            </a:pPr>
            <a:r>
              <a:rPr lang="it-IT">
                <a:latin typeface="Calibri" charset="0"/>
              </a:rPr>
              <a:t>Search and seizure of computer data (computer and any storage)</a:t>
            </a:r>
          </a:p>
          <a:p>
            <a:pPr marL="171450" indent="-171450" eaLnBrk="1" hangingPunct="1">
              <a:spcBef>
                <a:spcPct val="0"/>
              </a:spcBef>
              <a:buFontTx/>
              <a:buChar char="•"/>
            </a:pPr>
            <a:r>
              <a:rPr lang="en-US">
                <a:latin typeface="Calibri" charset="0"/>
              </a:rPr>
              <a:t>Real time collection of traffic data and interception of computer data</a:t>
            </a:r>
          </a:p>
          <a:p>
            <a:pPr marL="171450" indent="-171450" eaLnBrk="1" hangingPunct="1">
              <a:spcBef>
                <a:spcPct val="0"/>
              </a:spcBef>
              <a:buFontTx/>
              <a:buChar char="•"/>
            </a:pPr>
            <a:endParaRPr lang="en-US">
              <a:latin typeface="Calibri" charset="0"/>
            </a:endParaRPr>
          </a:p>
          <a:p>
            <a:pPr marL="171450" indent="-171450" eaLnBrk="1" hangingPunct="1">
              <a:spcBef>
                <a:spcPct val="0"/>
              </a:spcBef>
              <a:buFontTx/>
              <a:buChar char="•"/>
            </a:pPr>
            <a:r>
              <a:rPr lang="en-US">
                <a:latin typeface="Calibri" charset="0"/>
              </a:rPr>
              <a:t>Criminal offences deemed to be included as extraditable offences</a:t>
            </a:r>
          </a:p>
          <a:p>
            <a:pPr marL="171450" indent="-171450" eaLnBrk="1" hangingPunct="1">
              <a:spcBef>
                <a:spcPct val="0"/>
              </a:spcBef>
              <a:buFontTx/>
              <a:buChar char="•"/>
            </a:pPr>
            <a:r>
              <a:rPr lang="it-IT">
                <a:latin typeface="Calibri" charset="0"/>
              </a:rPr>
              <a:t>MLA - one another mutual assistance to the widest extent possible for the purpose of investigations or proceedings concerning criminal offences related to computer systems and data, or for the collection of evidence in electronic form of a criminal offence</a:t>
            </a:r>
          </a:p>
          <a:p>
            <a:pPr marL="171450" indent="-171450" eaLnBrk="1" hangingPunct="1">
              <a:spcBef>
                <a:spcPct val="0"/>
              </a:spcBef>
              <a:buFontTx/>
              <a:buChar char="•"/>
            </a:pPr>
            <a:r>
              <a:rPr lang="it-IT">
                <a:latin typeface="Calibri" charset="0"/>
              </a:rPr>
              <a:t>Voluntary disclosure</a:t>
            </a:r>
          </a:p>
          <a:p>
            <a:pPr marL="171450" indent="-171450" eaLnBrk="1" hangingPunct="1">
              <a:spcBef>
                <a:spcPct val="0"/>
              </a:spcBef>
              <a:buFontTx/>
              <a:buChar char="•"/>
            </a:pPr>
            <a:r>
              <a:rPr lang="it-IT">
                <a:latin typeface="Calibri" charset="0"/>
              </a:rPr>
              <a:t>Expedited preservation of computer data, disclosure of preserved traffic data</a:t>
            </a:r>
          </a:p>
          <a:p>
            <a:pPr marL="171450" indent="-171450" eaLnBrk="1" hangingPunct="1">
              <a:spcBef>
                <a:spcPct val="0"/>
              </a:spcBef>
              <a:buFontTx/>
              <a:buChar char="•"/>
            </a:pPr>
            <a:r>
              <a:rPr lang="it-IT">
                <a:latin typeface="Calibri" charset="0"/>
              </a:rPr>
              <a:t>MLA to ask seizure, no authprization to access computer systems from home (ART 32)</a:t>
            </a:r>
          </a:p>
          <a:p>
            <a:pPr marL="171450" indent="-171450" eaLnBrk="1" hangingPunct="1">
              <a:spcBef>
                <a:spcPct val="0"/>
              </a:spcBef>
              <a:buFontTx/>
              <a:buChar char="•"/>
            </a:pPr>
            <a:r>
              <a:rPr lang="it-IT">
                <a:latin typeface="Calibri" charset="0"/>
              </a:rPr>
              <a:t>24/7 points of contact (one, for investigation purposes, 24/7, expeditious collaboration and readiness to requests, trained personnel)</a:t>
            </a:r>
          </a:p>
          <a:p>
            <a:pPr marL="171450" indent="-171450" eaLnBrk="1" hangingPunct="1">
              <a:spcBef>
                <a:spcPct val="0"/>
              </a:spcBef>
              <a:buFontTx/>
              <a:buChar char="•"/>
            </a:pPr>
            <a:endParaRPr lang="it-IT">
              <a:latin typeface="Calibri" charset="0"/>
            </a:endParaRPr>
          </a:p>
          <a:p>
            <a:pPr marL="171450" indent="-171450" eaLnBrk="1" hangingPunct="1">
              <a:spcBef>
                <a:spcPct val="0"/>
              </a:spcBef>
              <a:buFontTx/>
              <a:buChar char="•"/>
            </a:pPr>
            <a:endParaRPr lang="en-US">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8</a:t>
            </a:fld>
            <a:endParaRPr lang="fr-F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9</a:t>
            </a:fld>
            <a:endParaRPr lang="en-US"/>
          </a:p>
        </p:txBody>
      </p:sp>
    </p:spTree>
    <p:extLst>
      <p:ext uri="{BB962C8B-B14F-4D97-AF65-F5344CB8AC3E}">
        <p14:creationId xmlns:p14="http://schemas.microsoft.com/office/powerpoint/2010/main" val="874931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A9503A1-91A1-5F4C-8701-FD77CD13ACE2}" type="datetimeFigureOut">
              <a:rPr lang="en-GB"/>
              <a:pPr>
                <a:defRPr/>
              </a:pPr>
              <a:t>29/03/2018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9F15836-6A49-5F42-BACD-B257189485CF}" type="slidenum">
              <a:rPr lang="en-GB"/>
              <a:pPr>
                <a:defRPr/>
              </a:pPr>
              <a:t>‹#›</a:t>
            </a:fld>
            <a:endParaRPr lang="en-GB"/>
          </a:p>
        </p:txBody>
      </p:sp>
    </p:spTree>
    <p:extLst>
      <p:ext uri="{BB962C8B-B14F-4D97-AF65-F5344CB8AC3E}">
        <p14:creationId xmlns:p14="http://schemas.microsoft.com/office/powerpoint/2010/main" val="1759471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C3E9523-9B85-3E49-8962-D8935B3DFA91}" type="datetimeFigureOut">
              <a:rPr lang="en-GB"/>
              <a:pPr>
                <a:defRPr/>
              </a:pPr>
              <a:t>29/03/2018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13DCB60-1418-844E-87CE-BE1F7579A62A}" type="slidenum">
              <a:rPr lang="en-GB"/>
              <a:pPr>
                <a:defRPr/>
              </a:pPr>
              <a:t>‹#›</a:t>
            </a:fld>
            <a:endParaRPr lang="en-GB"/>
          </a:p>
        </p:txBody>
      </p:sp>
    </p:spTree>
    <p:extLst>
      <p:ext uri="{BB962C8B-B14F-4D97-AF65-F5344CB8AC3E}">
        <p14:creationId xmlns:p14="http://schemas.microsoft.com/office/powerpoint/2010/main" val="4177443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900E2E4F-54E0-B94F-A769-C5CA890F6810}" type="datetimeFigureOut">
              <a:rPr lang="en-GB"/>
              <a:pPr>
                <a:defRPr/>
              </a:pPr>
              <a:t>29/03/2018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F650E5B-F315-2940-B411-5C5B376A6125}" type="slidenum">
              <a:rPr lang="en-GB"/>
              <a:pPr>
                <a:defRPr/>
              </a:pPr>
              <a:t>‹#›</a:t>
            </a:fld>
            <a:endParaRPr lang="en-GB"/>
          </a:p>
        </p:txBody>
      </p:sp>
    </p:spTree>
    <p:extLst>
      <p:ext uri="{BB962C8B-B14F-4D97-AF65-F5344CB8AC3E}">
        <p14:creationId xmlns:p14="http://schemas.microsoft.com/office/powerpoint/2010/main" val="2498788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2B832BE-61CD-FC44-8B43-FDA6C0F98138}" type="datetimeFigureOut">
              <a:rPr lang="en-GB"/>
              <a:pPr>
                <a:defRPr/>
              </a:pPr>
              <a:t>29/03/2018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40F30E3-BDA8-9441-B5F9-FCF5F2F843A1}" type="slidenum">
              <a:rPr lang="en-GB"/>
              <a:pPr>
                <a:defRPr/>
              </a:pPr>
              <a:t>‹#›</a:t>
            </a:fld>
            <a:endParaRPr lang="en-GB"/>
          </a:p>
        </p:txBody>
      </p:sp>
    </p:spTree>
    <p:extLst>
      <p:ext uri="{BB962C8B-B14F-4D97-AF65-F5344CB8AC3E}">
        <p14:creationId xmlns:p14="http://schemas.microsoft.com/office/powerpoint/2010/main" val="235104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3C05714-B413-6946-BFFF-FF8346F010A5}" type="datetimeFigureOut">
              <a:rPr lang="en-GB"/>
              <a:pPr>
                <a:defRPr/>
              </a:pPr>
              <a:t>29/03/2018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B805DEE-E8CF-4D4D-841C-43C1CE9D5797}" type="slidenum">
              <a:rPr lang="en-GB"/>
              <a:pPr>
                <a:defRPr/>
              </a:pPr>
              <a:t>‹#›</a:t>
            </a:fld>
            <a:endParaRPr lang="en-GB"/>
          </a:p>
        </p:txBody>
      </p:sp>
    </p:spTree>
    <p:extLst>
      <p:ext uri="{BB962C8B-B14F-4D97-AF65-F5344CB8AC3E}">
        <p14:creationId xmlns:p14="http://schemas.microsoft.com/office/powerpoint/2010/main" val="3904322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4736EE87-5B00-7C4B-BC94-BF1EACDB7EF1}" type="datetimeFigureOut">
              <a:rPr lang="en-GB"/>
              <a:pPr>
                <a:defRPr/>
              </a:pPr>
              <a:t>29/03/2018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F02B3DA-0675-2841-8D4D-2CD6E1BDF2A9}" type="slidenum">
              <a:rPr lang="en-GB"/>
              <a:pPr>
                <a:defRPr/>
              </a:pPr>
              <a:t>‹#›</a:t>
            </a:fld>
            <a:endParaRPr lang="en-GB"/>
          </a:p>
        </p:txBody>
      </p:sp>
    </p:spTree>
    <p:extLst>
      <p:ext uri="{BB962C8B-B14F-4D97-AF65-F5344CB8AC3E}">
        <p14:creationId xmlns:p14="http://schemas.microsoft.com/office/powerpoint/2010/main" val="2867640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F11A88CE-3282-3F45-9FA0-D64F14C66B6B}" type="datetimeFigureOut">
              <a:rPr lang="en-GB"/>
              <a:pPr>
                <a:defRPr/>
              </a:pPr>
              <a:t>29/03/2018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16A593CE-7E3C-4A4A-A75A-FCE45893F3EE}" type="slidenum">
              <a:rPr lang="en-GB"/>
              <a:pPr>
                <a:defRPr/>
              </a:pPr>
              <a:t>‹#›</a:t>
            </a:fld>
            <a:endParaRPr lang="en-GB"/>
          </a:p>
        </p:txBody>
      </p:sp>
    </p:spTree>
    <p:extLst>
      <p:ext uri="{BB962C8B-B14F-4D97-AF65-F5344CB8AC3E}">
        <p14:creationId xmlns:p14="http://schemas.microsoft.com/office/powerpoint/2010/main" val="912939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F77F804-C88E-AA46-BD27-FBCF46ECBB79}" type="datetimeFigureOut">
              <a:rPr lang="en-GB"/>
              <a:pPr>
                <a:defRPr/>
              </a:pPr>
              <a:t>29/03/2018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064F0016-9ECD-5D4E-96A1-F38A6AE0D4A6}" type="slidenum">
              <a:rPr lang="en-GB"/>
              <a:pPr>
                <a:defRPr/>
              </a:pPr>
              <a:t>‹#›</a:t>
            </a:fld>
            <a:endParaRPr lang="en-GB"/>
          </a:p>
        </p:txBody>
      </p:sp>
    </p:spTree>
    <p:extLst>
      <p:ext uri="{BB962C8B-B14F-4D97-AF65-F5344CB8AC3E}">
        <p14:creationId xmlns:p14="http://schemas.microsoft.com/office/powerpoint/2010/main" val="2230110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C76E2C3-21CC-6441-99FF-77D8185D3CB8}" type="datetimeFigureOut">
              <a:rPr lang="en-GB"/>
              <a:pPr>
                <a:defRPr/>
              </a:pPr>
              <a:t>29/03/2018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3F059184-73AC-F04F-B81E-2EE31F82823D}" type="slidenum">
              <a:rPr lang="en-GB"/>
              <a:pPr>
                <a:defRPr/>
              </a:pPr>
              <a:t>‹#›</a:t>
            </a:fld>
            <a:endParaRPr lang="en-GB"/>
          </a:p>
        </p:txBody>
      </p:sp>
    </p:spTree>
    <p:extLst>
      <p:ext uri="{BB962C8B-B14F-4D97-AF65-F5344CB8AC3E}">
        <p14:creationId xmlns:p14="http://schemas.microsoft.com/office/powerpoint/2010/main" val="2721299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7264158-6AB6-E94E-BEAC-01C1400CEC05}" type="datetimeFigureOut">
              <a:rPr lang="en-GB"/>
              <a:pPr>
                <a:defRPr/>
              </a:pPr>
              <a:t>29/03/2018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6908AC0-CD13-E04A-A5F7-633FABB4F643}" type="slidenum">
              <a:rPr lang="en-GB"/>
              <a:pPr>
                <a:defRPr/>
              </a:pPr>
              <a:t>‹#›</a:t>
            </a:fld>
            <a:endParaRPr lang="en-GB"/>
          </a:p>
        </p:txBody>
      </p:sp>
    </p:spTree>
    <p:extLst>
      <p:ext uri="{BB962C8B-B14F-4D97-AF65-F5344CB8AC3E}">
        <p14:creationId xmlns:p14="http://schemas.microsoft.com/office/powerpoint/2010/main" val="2766521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C749AE0-E3CA-2944-85DE-1113A79DBDE8}" type="datetimeFigureOut">
              <a:rPr lang="en-GB"/>
              <a:pPr>
                <a:defRPr/>
              </a:pPr>
              <a:t>29/03/2018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281D11C-E289-314B-A610-3BC5AC08439C}" type="slidenum">
              <a:rPr lang="en-GB"/>
              <a:pPr>
                <a:defRPr/>
              </a:pPr>
              <a:t>‹#›</a:t>
            </a:fld>
            <a:endParaRPr lang="en-GB"/>
          </a:p>
        </p:txBody>
      </p:sp>
    </p:spTree>
    <p:extLst>
      <p:ext uri="{BB962C8B-B14F-4D97-AF65-F5344CB8AC3E}">
        <p14:creationId xmlns:p14="http://schemas.microsoft.com/office/powerpoint/2010/main" val="678301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E8E0F86-8703-4946-8C65-F61D4D7B933D}" type="datetimeFigureOut">
              <a:rPr lang="en-GB"/>
              <a:pPr>
                <a:defRPr/>
              </a:pPr>
              <a:t>29/03/2018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D32B077-5BA3-7640-94DF-BAF671DF5F43}"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ec.europa.eu/competition/ecn/ecn_recommendation_09122013_digital_evidence_en.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humanrightshouse.org/Articles/11059.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Advanced Cybercrime Training for Judges and Prosecutors</a:t>
            </a:r>
          </a:p>
        </p:txBody>
      </p:sp>
      <p:sp>
        <p:nvSpPr>
          <p:cNvPr id="3" name="Subtitle 2"/>
          <p:cNvSpPr>
            <a:spLocks noGrp="1"/>
          </p:cNvSpPr>
          <p:nvPr>
            <p:ph type="subTitle" idx="1"/>
          </p:nvPr>
        </p:nvSpPr>
        <p:spPr/>
        <p:txBody>
          <a:bodyPr/>
          <a:lstStyle/>
          <a:p>
            <a:r>
              <a:rPr lang="en-US">
                <a:solidFill>
                  <a:schemeClr val="bg1">
                    <a:lumMod val="65000"/>
                  </a:schemeClr>
                </a:solidFill>
              </a:rPr>
              <a:t>Session 2.1.2</a:t>
            </a:r>
            <a:endParaRPr lang="en-US" dirty="0">
              <a:solidFill>
                <a:schemeClr val="bg1">
                  <a:lumMod val="65000"/>
                </a:schemeClr>
              </a:solidFill>
            </a:endParaRPr>
          </a:p>
          <a:p>
            <a:r>
              <a:rPr lang="en-US" dirty="0">
                <a:solidFill>
                  <a:schemeClr val="bg1">
                    <a:lumMod val="65000"/>
                  </a:schemeClr>
                </a:solidFill>
              </a:rPr>
              <a:t>Updates on the Budapest Convention</a:t>
            </a:r>
          </a:p>
          <a:p>
            <a:r>
              <a:rPr lang="en-US" dirty="0">
                <a:solidFill>
                  <a:schemeClr val="bg1">
                    <a:lumMod val="65000"/>
                  </a:schemeClr>
                </a:solidFill>
              </a:rPr>
              <a:t>Access to the evidence in the cloud and the Additional Protocol</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856" y="443764"/>
            <a:ext cx="4332287" cy="861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712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683" name="TextBox 7"/>
          <p:cNvSpPr txBox="1">
            <a:spLocks noChangeArrowheads="1"/>
          </p:cNvSpPr>
          <p:nvPr/>
        </p:nvSpPr>
        <p:spPr bwMode="auto">
          <a:xfrm>
            <a:off x="1403350" y="188913"/>
            <a:ext cx="76327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a:solidFill>
                  <a:schemeClr val="bg1"/>
                </a:solidFill>
                <a:latin typeface="Verdana" charset="0"/>
                <a:cs typeface="Verdana" charset="0"/>
              </a:rPr>
              <a:t>T-CY Cloud Evidence Group </a:t>
            </a:r>
            <a:endParaRPr lang="en-GB" sz="2000">
              <a:solidFill>
                <a:schemeClr val="bg1"/>
              </a:solidFill>
              <a:latin typeface="Verdana" charset="0"/>
              <a:cs typeface="Verdana" charset="0"/>
            </a:endParaRPr>
          </a:p>
        </p:txBody>
      </p:sp>
      <p:pic>
        <p:nvPicPr>
          <p:cNvPr id="716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2" name="Content Placeholder 11"/>
          <p:cNvSpPr txBox="1">
            <a:spLocks noGrp="1"/>
          </p:cNvSpPr>
          <p:nvPr>
            <p:ph idx="1"/>
          </p:nvPr>
        </p:nvSpPr>
        <p:spPr>
          <a:xfrm>
            <a:off x="457200" y="1600200"/>
            <a:ext cx="8229600" cy="4481513"/>
          </a:xfrm>
          <a:ln>
            <a:solidFill>
              <a:schemeClr val="accent1"/>
            </a:solidFill>
          </a:ln>
        </p:spPr>
        <p:txBody>
          <a:bodyPr rtlCol="0">
            <a:spAutoFit/>
          </a:bodyPr>
          <a:lstStyle/>
          <a:p>
            <a:pPr marL="0" indent="0">
              <a:spcAft>
                <a:spcPts val="2400"/>
              </a:spcAft>
              <a:buFont typeface="Arial" charset="0"/>
              <a:buNone/>
              <a:defRPr/>
            </a:pPr>
            <a:r>
              <a:rPr lang="en-GB" sz="1800" b="1" dirty="0">
                <a:solidFill>
                  <a:srgbClr val="2F618F"/>
                </a:solidFill>
                <a:latin typeface="Verdana"/>
                <a:cs typeface="Verdana"/>
              </a:rPr>
              <a:t>How to ensure the rule of law in cyberspace through more efficient access to electronic evidence for criminal justice purposes?</a:t>
            </a:r>
          </a:p>
          <a:p>
            <a:pPr>
              <a:spcAft>
                <a:spcPts val="1200"/>
              </a:spcAft>
              <a:buFont typeface="Wingdings" panose="05000000000000000000" pitchFamily="2" charset="2"/>
              <a:buChar char="§"/>
              <a:defRPr/>
            </a:pPr>
            <a:r>
              <a:rPr lang="en-GB" sz="1800" dirty="0">
                <a:latin typeface="Verdana"/>
                <a:cs typeface="Verdana"/>
              </a:rPr>
              <a:t>Assessment of mutual legal assistance provisions </a:t>
            </a:r>
            <a:r>
              <a:rPr lang="en-GB" sz="1800" dirty="0">
                <a:latin typeface="Verdana"/>
                <a:cs typeface="Verdana"/>
                <a:sym typeface="Wingdings"/>
              </a:rPr>
              <a:t> </a:t>
            </a:r>
            <a:r>
              <a:rPr lang="en-GB" sz="1800" dirty="0">
                <a:latin typeface="Verdana"/>
                <a:cs typeface="Verdana"/>
              </a:rPr>
              <a:t>24 recommendations to make MLA more efficient (Dec 2014)</a:t>
            </a:r>
          </a:p>
          <a:p>
            <a:pPr>
              <a:spcAft>
                <a:spcPts val="1200"/>
              </a:spcAft>
              <a:buFont typeface="Wingdings" panose="05000000000000000000" pitchFamily="2" charset="2"/>
              <a:buChar char="§"/>
              <a:defRPr/>
            </a:pPr>
            <a:r>
              <a:rPr lang="en-GB" sz="1800" dirty="0" err="1">
                <a:latin typeface="Verdana"/>
                <a:cs typeface="Verdana"/>
              </a:rPr>
              <a:t>Transborder</a:t>
            </a:r>
            <a:r>
              <a:rPr lang="en-GB" sz="1800" dirty="0">
                <a:latin typeface="Verdana"/>
                <a:cs typeface="Verdana"/>
              </a:rPr>
              <a:t> access to data (T-CY </a:t>
            </a:r>
            <a:r>
              <a:rPr lang="en-GB" sz="1800" dirty="0" err="1">
                <a:latin typeface="Verdana"/>
                <a:cs typeface="Verdana"/>
              </a:rPr>
              <a:t>Transborder</a:t>
            </a:r>
            <a:r>
              <a:rPr lang="en-GB" sz="1800" dirty="0">
                <a:latin typeface="Verdana"/>
                <a:cs typeface="Verdana"/>
              </a:rPr>
              <a:t> Group 2012-2014)</a:t>
            </a:r>
          </a:p>
          <a:p>
            <a:pPr marL="800100" lvl="1" indent="-342900">
              <a:spcAft>
                <a:spcPts val="1200"/>
              </a:spcAft>
              <a:buFont typeface="Arial" panose="020B0604020202020204" pitchFamily="34" charset="0"/>
              <a:buChar char="•"/>
              <a:defRPr/>
            </a:pPr>
            <a:r>
              <a:rPr lang="en-GB" sz="1600" dirty="0">
                <a:latin typeface="Verdana"/>
                <a:cs typeface="Verdana"/>
              </a:rPr>
              <a:t>Clarification of Article 32b Budapest Convention </a:t>
            </a:r>
            <a:r>
              <a:rPr lang="en-GB" sz="1600" dirty="0">
                <a:latin typeface="Verdana"/>
                <a:cs typeface="Verdana"/>
                <a:sym typeface="Wingdings"/>
              </a:rPr>
              <a:t> </a:t>
            </a:r>
            <a:r>
              <a:rPr lang="en-GB" sz="1600" dirty="0">
                <a:latin typeface="Verdana"/>
                <a:cs typeface="Verdana"/>
              </a:rPr>
              <a:t>Guidance Note (Dec 2014)</a:t>
            </a:r>
          </a:p>
          <a:p>
            <a:pPr marL="800100" lvl="1" indent="-342900">
              <a:spcAft>
                <a:spcPts val="1200"/>
              </a:spcAft>
              <a:buFont typeface="Arial" panose="020B0604020202020204" pitchFamily="34" charset="0"/>
              <a:buChar char="•"/>
              <a:defRPr/>
            </a:pPr>
            <a:r>
              <a:rPr lang="en-GB" sz="1600" dirty="0">
                <a:latin typeface="Verdana"/>
                <a:cs typeface="Verdana"/>
              </a:rPr>
              <a:t>Additional options for </a:t>
            </a:r>
            <a:r>
              <a:rPr lang="en-GB" sz="1600" dirty="0" err="1">
                <a:latin typeface="Verdana"/>
                <a:cs typeface="Verdana"/>
              </a:rPr>
              <a:t>transborder</a:t>
            </a:r>
            <a:r>
              <a:rPr lang="en-GB" sz="1600" dirty="0">
                <a:latin typeface="Verdana"/>
                <a:cs typeface="Verdana"/>
              </a:rPr>
              <a:t> access </a:t>
            </a:r>
            <a:r>
              <a:rPr lang="en-GB" sz="1600" dirty="0">
                <a:latin typeface="Verdana"/>
                <a:cs typeface="Verdana"/>
                <a:sym typeface="Wingdings"/>
              </a:rPr>
              <a:t> </a:t>
            </a:r>
            <a:r>
              <a:rPr lang="en-GB" sz="1600" dirty="0">
                <a:latin typeface="Verdana"/>
                <a:cs typeface="Verdana"/>
              </a:rPr>
              <a:t>necessary but politically not feasible in 2014. (Risk of increasing unilateral action)</a:t>
            </a:r>
          </a:p>
          <a:p>
            <a:pPr>
              <a:spcAft>
                <a:spcPts val="1200"/>
              </a:spcAft>
              <a:buFont typeface="Wingdings" panose="05000000000000000000" pitchFamily="2" charset="2"/>
              <a:buChar char="§"/>
              <a:defRPr/>
            </a:pPr>
            <a:r>
              <a:rPr lang="en-GB" sz="1800" dirty="0">
                <a:latin typeface="Verdana"/>
                <a:cs typeface="Verdana"/>
              </a:rPr>
              <a:t>T-CY Cloud Evidence Group (2015-2016): Proposals submitted to Cybercrime Convention Committee in November 2016</a:t>
            </a:r>
          </a:p>
        </p:txBody>
      </p:sp>
      <p:sp>
        <p:nvSpPr>
          <p:cNvPr id="13" name="Rectangle 12"/>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687" name="Rectangle 13"/>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82EDB556-AB37-7C49-8980-5EF480433A13}" type="slidenum">
              <a:rPr lang="en-US" sz="1200" b="1">
                <a:solidFill>
                  <a:srgbClr val="FFFFFF"/>
                </a:solidFill>
                <a:latin typeface="Verdana" charset="0"/>
                <a:cs typeface="Verdana" charset="0"/>
              </a:rPr>
              <a:pPr/>
              <a:t>10</a:t>
            </a:fld>
            <a:r>
              <a:rPr lang="en-US" sz="1200" b="1">
                <a:solidFill>
                  <a:srgbClr val="FFFFFF"/>
                </a:solidFill>
                <a:latin typeface="Verdana" charset="0"/>
                <a:cs typeface="Verdana" charset="0"/>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707"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a:solidFill>
                  <a:schemeClr val="bg1"/>
                </a:solidFill>
                <a:latin typeface="Verdana" charset="0"/>
                <a:cs typeface="Verdana" charset="0"/>
              </a:rPr>
              <a:t>CEG – Issues identified</a:t>
            </a:r>
            <a:endParaRPr lang="en-GB" sz="2000">
              <a:solidFill>
                <a:schemeClr val="bg1"/>
              </a:solidFill>
              <a:latin typeface="Verdana" charset="0"/>
              <a:cs typeface="Verdana" charset="0"/>
            </a:endParaRPr>
          </a:p>
        </p:txBody>
      </p:sp>
      <p:pic>
        <p:nvPicPr>
          <p:cNvPr id="727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2709" name="Content Placeholder 12"/>
          <p:cNvSpPr>
            <a:spLocks noGrp="1"/>
          </p:cNvSpPr>
          <p:nvPr>
            <p:ph idx="1"/>
          </p:nvPr>
        </p:nvSpPr>
        <p:spPr>
          <a:xfrm>
            <a:off x="457200" y="1722438"/>
            <a:ext cx="8229600" cy="4432300"/>
          </a:xfrm>
          <a:ln>
            <a:solidFill>
              <a:schemeClr val="accent1"/>
            </a:solidFill>
            <a:miter lim="800000"/>
            <a:headEnd/>
            <a:tailEnd/>
          </a:ln>
        </p:spPr>
        <p:txBody>
          <a:bodyPr>
            <a:spAutoFit/>
          </a:bodyPr>
          <a:lstStyle/>
          <a:p>
            <a:pPr marL="544513" indent="-544513">
              <a:spcBef>
                <a:spcPts val="1200"/>
              </a:spcBef>
              <a:spcAft>
                <a:spcPts val="1200"/>
              </a:spcAft>
              <a:buFont typeface="Calibri" charset="0"/>
              <a:buAutoNum type="arabicPeriod"/>
            </a:pPr>
            <a:r>
              <a:rPr lang="en-GB" sz="1800">
                <a:latin typeface="Verdana" charset="0"/>
                <a:ea typeface="MS PGothic" charset="0"/>
                <a:cs typeface="Verdana" charset="0"/>
              </a:rPr>
              <a:t>Differentiating </a:t>
            </a:r>
            <a:r>
              <a:rPr lang="en-GB" sz="1800" b="1">
                <a:latin typeface="Verdana" charset="0"/>
                <a:ea typeface="MS PGothic" charset="0"/>
                <a:cs typeface="Verdana" charset="0"/>
              </a:rPr>
              <a:t>subscriber versus traffic versus content data</a:t>
            </a:r>
            <a:endParaRPr lang="en-GB" sz="1800">
              <a:latin typeface="Verdana" charset="0"/>
              <a:ea typeface="MS PGothic" charset="0"/>
              <a:cs typeface="Verdana" charset="0"/>
            </a:endParaRPr>
          </a:p>
          <a:p>
            <a:pPr marL="544513" indent="-544513">
              <a:spcBef>
                <a:spcPts val="1200"/>
              </a:spcBef>
              <a:spcAft>
                <a:spcPts val="1200"/>
              </a:spcAft>
              <a:buFont typeface="Calibri" charset="0"/>
              <a:buAutoNum type="arabicPeriod"/>
            </a:pPr>
            <a:r>
              <a:rPr lang="en-GB" sz="1800" b="1">
                <a:latin typeface="Verdana" charset="0"/>
                <a:ea typeface="MS PGothic" charset="0"/>
                <a:cs typeface="Verdana" charset="0"/>
              </a:rPr>
              <a:t>Effectiveness of MLA</a:t>
            </a:r>
            <a:endParaRPr lang="en-GB" sz="1800">
              <a:latin typeface="Verdana" charset="0"/>
              <a:ea typeface="MS PGothic" charset="0"/>
              <a:cs typeface="Verdana" charset="0"/>
            </a:endParaRPr>
          </a:p>
          <a:p>
            <a:pPr marL="544513" indent="-544513">
              <a:spcBef>
                <a:spcPts val="1200"/>
              </a:spcBef>
              <a:spcAft>
                <a:spcPts val="1200"/>
              </a:spcAft>
              <a:buFont typeface="Calibri" charset="0"/>
              <a:buAutoNum type="arabicPeriod"/>
            </a:pPr>
            <a:r>
              <a:rPr lang="en-GB" sz="1800" b="1">
                <a:latin typeface="Verdana" charset="0"/>
                <a:ea typeface="MS PGothic" charset="0"/>
                <a:cs typeface="Verdana" charset="0"/>
              </a:rPr>
              <a:t>Loss of location </a:t>
            </a:r>
            <a:r>
              <a:rPr lang="en-GB" sz="1800">
                <a:latin typeface="Verdana" charset="0"/>
                <a:ea typeface="MS PGothic" charset="0"/>
                <a:cs typeface="Verdana" charset="0"/>
              </a:rPr>
              <a:t>and transborder access jungle</a:t>
            </a:r>
          </a:p>
          <a:p>
            <a:pPr marL="544513" indent="-544513">
              <a:spcBef>
                <a:spcPts val="1200"/>
              </a:spcBef>
              <a:spcAft>
                <a:spcPts val="1200"/>
              </a:spcAft>
              <a:buFont typeface="Calibri" charset="0"/>
              <a:buAutoNum type="arabicPeriod"/>
            </a:pPr>
            <a:r>
              <a:rPr lang="en-GB" sz="1800" b="1">
                <a:latin typeface="Verdana" charset="0"/>
                <a:ea typeface="MS PGothic" charset="0"/>
                <a:cs typeface="Verdana" charset="0"/>
              </a:rPr>
              <a:t>Provider present or offering a service in the territory of a Party</a:t>
            </a:r>
            <a:endParaRPr lang="en-GB" sz="1800">
              <a:latin typeface="Verdana" charset="0"/>
              <a:ea typeface="MS PGothic" charset="0"/>
              <a:cs typeface="Verdana" charset="0"/>
            </a:endParaRPr>
          </a:p>
          <a:p>
            <a:pPr marL="544513" indent="-544513">
              <a:spcBef>
                <a:spcPts val="1200"/>
              </a:spcBef>
              <a:spcAft>
                <a:spcPts val="1200"/>
              </a:spcAft>
              <a:buFont typeface="Calibri" charset="0"/>
              <a:buAutoNum type="arabicPeriod"/>
            </a:pPr>
            <a:r>
              <a:rPr lang="en-GB" sz="1800" b="1">
                <a:latin typeface="Verdana" charset="0"/>
                <a:ea typeface="MS PGothic" charset="0"/>
                <a:cs typeface="Verdana" charset="0"/>
              </a:rPr>
              <a:t>Voluntary disclosure </a:t>
            </a:r>
            <a:r>
              <a:rPr lang="en-GB" sz="1800">
                <a:latin typeface="Verdana" charset="0"/>
                <a:ea typeface="MS PGothic" charset="0"/>
                <a:cs typeface="Verdana" charset="0"/>
              </a:rPr>
              <a:t>by private sector entities (US-based providers)</a:t>
            </a:r>
          </a:p>
          <a:p>
            <a:pPr marL="544513" indent="-544513">
              <a:spcBef>
                <a:spcPts val="1200"/>
              </a:spcBef>
              <a:spcAft>
                <a:spcPts val="1200"/>
              </a:spcAft>
              <a:buFont typeface="Calibri" charset="0"/>
              <a:buAutoNum type="arabicPeriod"/>
            </a:pPr>
            <a:r>
              <a:rPr lang="en-GB" sz="1800" b="1">
                <a:latin typeface="Verdana" charset="0"/>
                <a:ea typeface="MS PGothic" charset="0"/>
                <a:cs typeface="Verdana" charset="0"/>
              </a:rPr>
              <a:t>Emergency</a:t>
            </a:r>
            <a:r>
              <a:rPr lang="en-GB" sz="1800">
                <a:latin typeface="Verdana" charset="0"/>
                <a:ea typeface="MS PGothic" charset="0"/>
                <a:cs typeface="Verdana" charset="0"/>
              </a:rPr>
              <a:t> procedures</a:t>
            </a:r>
          </a:p>
          <a:p>
            <a:pPr marL="544513" indent="-544513">
              <a:spcBef>
                <a:spcPts val="1200"/>
              </a:spcBef>
              <a:spcAft>
                <a:spcPts val="1200"/>
              </a:spcAft>
              <a:buFont typeface="Calibri" charset="0"/>
              <a:buAutoNum type="arabicPeriod"/>
            </a:pPr>
            <a:r>
              <a:rPr lang="en-GB" sz="1800" b="1">
                <a:latin typeface="Verdana" charset="0"/>
                <a:ea typeface="MS PGothic" charset="0"/>
                <a:cs typeface="Verdana" charset="0"/>
              </a:rPr>
              <a:t>Data protection</a:t>
            </a:r>
          </a:p>
        </p:txBody>
      </p:sp>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711"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604D7FDE-B50C-6646-BBCF-D9DA0A356FA5}" type="slidenum">
              <a:rPr lang="en-US" sz="1200" b="1">
                <a:solidFill>
                  <a:srgbClr val="FFFFFF"/>
                </a:solidFill>
                <a:latin typeface="Verdana" charset="0"/>
                <a:cs typeface="Verdana" charset="0"/>
              </a:rPr>
              <a:pPr/>
              <a:t>11</a:t>
            </a:fld>
            <a:r>
              <a:rPr lang="en-US" sz="1200" b="1">
                <a:solidFill>
                  <a:srgbClr val="FFFFFF"/>
                </a:solidFill>
                <a:latin typeface="Verdana" charset="0"/>
                <a:cs typeface="Verdana"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731"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I.1. Subscriber vs traffic vs content data</a:t>
            </a:r>
            <a:endParaRPr lang="en-GB" sz="1800">
              <a:solidFill>
                <a:schemeClr val="bg1"/>
              </a:solidFill>
              <a:latin typeface="Verdana" charset="0"/>
              <a:cs typeface="Verdana" charset="0"/>
            </a:endParaRPr>
          </a:p>
        </p:txBody>
      </p:sp>
      <p:pic>
        <p:nvPicPr>
          <p:cNvPr id="737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3733" name="Content Placeholder 12"/>
          <p:cNvSpPr>
            <a:spLocks noGrp="1"/>
          </p:cNvSpPr>
          <p:nvPr>
            <p:ph idx="1"/>
          </p:nvPr>
        </p:nvSpPr>
        <p:spPr>
          <a:xfrm>
            <a:off x="457200" y="2130425"/>
            <a:ext cx="8229600" cy="2954338"/>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b="1">
                <a:latin typeface="Verdana" charset="0"/>
                <a:ea typeface="MS PGothic" charset="0"/>
                <a:cs typeface="Verdana" charset="0"/>
              </a:rPr>
              <a:t>Subscriber information most often required </a:t>
            </a:r>
            <a:r>
              <a:rPr lang="en-GB" sz="1800">
                <a:latin typeface="Verdana" charset="0"/>
                <a:ea typeface="MS PGothic" charset="0"/>
                <a:cs typeface="Verdana" charset="0"/>
              </a:rPr>
              <a:t>in criminal investigations</a:t>
            </a:r>
          </a:p>
          <a:p>
            <a:pPr>
              <a:spcBef>
                <a:spcPts val="1200"/>
              </a:spcBef>
              <a:spcAft>
                <a:spcPts val="1200"/>
              </a:spcAft>
              <a:buFont typeface="Wingdings" charset="0"/>
              <a:buChar char="§"/>
            </a:pPr>
            <a:r>
              <a:rPr lang="en-GB" sz="1800" b="1">
                <a:latin typeface="Verdana" charset="0"/>
                <a:ea typeface="MS PGothic" charset="0"/>
                <a:cs typeface="Verdana" charset="0"/>
              </a:rPr>
              <a:t>Less privacy-sensitive than traffic or content data</a:t>
            </a:r>
          </a:p>
          <a:p>
            <a:pPr>
              <a:spcBef>
                <a:spcPts val="1200"/>
              </a:spcBef>
              <a:spcAft>
                <a:spcPts val="1200"/>
              </a:spcAft>
              <a:buFont typeface="Wingdings" charset="0"/>
              <a:buChar char="§"/>
            </a:pPr>
            <a:r>
              <a:rPr lang="en-GB" sz="1800">
                <a:latin typeface="Verdana" charset="0"/>
                <a:ea typeface="MS PGothic" charset="0"/>
                <a:cs typeface="Verdana" charset="0"/>
              </a:rPr>
              <a:t>Rules for access to subscriber information not harmonised</a:t>
            </a:r>
          </a:p>
          <a:p>
            <a:pPr>
              <a:spcBef>
                <a:spcPts val="1200"/>
              </a:spcBef>
              <a:spcAft>
                <a:spcPts val="1200"/>
              </a:spcAft>
              <a:buFont typeface="Wingdings" charset="0"/>
              <a:buChar char="§"/>
            </a:pPr>
            <a:r>
              <a:rPr lang="en-GB" sz="1800">
                <a:latin typeface="Verdana" charset="0"/>
                <a:ea typeface="MS PGothic" charset="0"/>
                <a:cs typeface="Verdana" charset="0"/>
              </a:rPr>
              <a:t>Subscriber information held by service providers and </a:t>
            </a:r>
            <a:r>
              <a:rPr lang="en-GB" sz="1800" b="1">
                <a:latin typeface="Verdana" charset="0"/>
                <a:ea typeface="MS PGothic" charset="0"/>
                <a:cs typeface="Verdana" charset="0"/>
              </a:rPr>
              <a:t>obtained through production orders</a:t>
            </a:r>
            <a:r>
              <a:rPr lang="en-GB" sz="1800">
                <a:latin typeface="Verdana" charset="0"/>
                <a:ea typeface="MS PGothic" charset="0"/>
                <a:cs typeface="Verdana" charset="0"/>
              </a:rPr>
              <a:t> </a:t>
            </a:r>
            <a:r>
              <a:rPr lang="en-GB" sz="1800">
                <a:latin typeface="Verdana" charset="0"/>
                <a:ea typeface="MS PGothic" charset="0"/>
                <a:cs typeface="Verdana" charset="0"/>
                <a:sym typeface="Wingdings" charset="0"/>
              </a:rPr>
              <a:t> Lesser interference in rights than search and seizure</a:t>
            </a:r>
            <a:endParaRPr lang="en-GB" sz="1800">
              <a:latin typeface="Verdana" charset="0"/>
              <a:ea typeface="MS PGothic" charset="0"/>
              <a:cs typeface="Verdana" charset="0"/>
            </a:endParaRPr>
          </a:p>
        </p:txBody>
      </p:sp>
      <p:sp>
        <p:nvSpPr>
          <p:cNvPr id="12" name="Rectangle 11"/>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735" name="Rectangle 13"/>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3A96712E-42D2-0249-94C5-CCD8EEBC8140}" type="slidenum">
              <a:rPr lang="en-US" sz="1200" b="1">
                <a:solidFill>
                  <a:srgbClr val="FFFFFF"/>
                </a:solidFill>
                <a:latin typeface="Verdana" charset="0"/>
                <a:cs typeface="Verdana" charset="0"/>
              </a:rPr>
              <a:pPr/>
              <a:t>12</a:t>
            </a:fld>
            <a:r>
              <a:rPr lang="en-US" sz="1200" b="1">
                <a:solidFill>
                  <a:srgbClr val="FFFFFF"/>
                </a:solidFill>
                <a:latin typeface="Verdana" charset="0"/>
                <a:cs typeface="Verdana" charset="0"/>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755"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I.2. Mutual legal assistance</a:t>
            </a:r>
            <a:endParaRPr lang="en-GB" sz="1800">
              <a:solidFill>
                <a:schemeClr val="bg1"/>
              </a:solidFill>
              <a:latin typeface="Verdana" charset="0"/>
              <a:cs typeface="Verdana" charset="0"/>
            </a:endParaRPr>
          </a:p>
        </p:txBody>
      </p:sp>
      <p:pic>
        <p:nvPicPr>
          <p:cNvPr id="747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4757" name="Content Placeholder 12"/>
          <p:cNvSpPr>
            <a:spLocks noGrp="1"/>
          </p:cNvSpPr>
          <p:nvPr>
            <p:ph idx="1"/>
          </p:nvPr>
        </p:nvSpPr>
        <p:spPr>
          <a:xfrm>
            <a:off x="457200" y="2130425"/>
            <a:ext cx="8229600" cy="2954338"/>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a:latin typeface="Verdana" charset="0"/>
                <a:ea typeface="MS PGothic" charset="0"/>
                <a:cs typeface="Verdana" charset="0"/>
              </a:rPr>
              <a:t>Mutual legal assistance remains a primary means to obtain electronic evidence for criminal justice purposes</a:t>
            </a:r>
          </a:p>
          <a:p>
            <a:pPr>
              <a:spcBef>
                <a:spcPts val="1200"/>
              </a:spcBef>
              <a:spcAft>
                <a:spcPts val="1200"/>
              </a:spcAft>
              <a:buFont typeface="Wingdings" charset="0"/>
              <a:buChar char="§"/>
            </a:pPr>
            <a:r>
              <a:rPr lang="en-GB" sz="1800" b="1">
                <a:latin typeface="Verdana" charset="0"/>
                <a:ea typeface="MS PGothic" charset="0"/>
                <a:cs typeface="Verdana" charset="0"/>
              </a:rPr>
              <a:t>MLA needs to be made more efficient</a:t>
            </a:r>
          </a:p>
          <a:p>
            <a:pPr>
              <a:spcBef>
                <a:spcPts val="1200"/>
              </a:spcBef>
              <a:spcAft>
                <a:spcPts val="1200"/>
              </a:spcAft>
              <a:buFont typeface="Wingdings" charset="0"/>
              <a:buChar char="§"/>
            </a:pPr>
            <a:r>
              <a:rPr lang="en-GB" sz="1800">
                <a:latin typeface="Verdana" charset="0"/>
                <a:ea typeface="MS PGothic" charset="0"/>
                <a:cs typeface="Verdana" charset="0"/>
              </a:rPr>
              <a:t>Often </a:t>
            </a:r>
            <a:r>
              <a:rPr lang="en-GB" sz="1800" b="1">
                <a:latin typeface="Verdana" charset="0"/>
                <a:ea typeface="MS PGothic" charset="0"/>
                <a:cs typeface="Verdana" charset="0"/>
              </a:rPr>
              <a:t>subscriber information or traffic data needed first </a:t>
            </a:r>
            <a:r>
              <a:rPr lang="en-GB" sz="1800">
                <a:latin typeface="Verdana" charset="0"/>
                <a:ea typeface="MS PGothic" charset="0"/>
                <a:cs typeface="Verdana" charset="0"/>
              </a:rPr>
              <a:t>to substantiate or address an MLA request</a:t>
            </a:r>
          </a:p>
          <a:p>
            <a:pPr>
              <a:spcBef>
                <a:spcPts val="1200"/>
              </a:spcBef>
              <a:spcAft>
                <a:spcPts val="1200"/>
              </a:spcAft>
              <a:buFont typeface="Wingdings" charset="0"/>
              <a:buChar char="§"/>
            </a:pPr>
            <a:r>
              <a:rPr lang="en-GB" sz="1800">
                <a:latin typeface="Verdana" charset="0"/>
                <a:ea typeface="MS PGothic" charset="0"/>
                <a:cs typeface="Verdana" charset="0"/>
              </a:rPr>
              <a:t>MLA </a:t>
            </a:r>
            <a:r>
              <a:rPr lang="en-GB" sz="1800" b="1">
                <a:latin typeface="Verdana" charset="0"/>
                <a:ea typeface="MS PGothic" charset="0"/>
                <a:cs typeface="Verdana" charset="0"/>
              </a:rPr>
              <a:t>often not feasible to secure volatile evidence in unknown or multiple jurisdictions </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759"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1E438C01-E360-2746-B121-625D10BD54B9}" type="slidenum">
              <a:rPr lang="en-US" sz="1200" b="1">
                <a:solidFill>
                  <a:srgbClr val="FFFFFF"/>
                </a:solidFill>
                <a:latin typeface="Verdana" charset="0"/>
                <a:cs typeface="Verdana" charset="0"/>
              </a:rPr>
              <a:pPr/>
              <a:t>13</a:t>
            </a:fld>
            <a:r>
              <a:rPr lang="en-US" sz="1200" b="1">
                <a:solidFill>
                  <a:srgbClr val="FFFFFF"/>
                </a:solidFill>
                <a:latin typeface="Verdana" charset="0"/>
                <a:cs typeface="Verdana" charset="0"/>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779"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I.3. Loss of location (1/2)</a:t>
            </a:r>
            <a:endParaRPr lang="en-GB" sz="1800">
              <a:solidFill>
                <a:schemeClr val="bg1"/>
              </a:solidFill>
              <a:latin typeface="Verdana" charset="0"/>
              <a:cs typeface="Verdana" charset="0"/>
            </a:endParaRPr>
          </a:p>
        </p:txBody>
      </p:sp>
      <p:pic>
        <p:nvPicPr>
          <p:cNvPr id="757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5781" name="Content Placeholder 12"/>
          <p:cNvSpPr>
            <a:spLocks noGrp="1"/>
          </p:cNvSpPr>
          <p:nvPr>
            <p:ph idx="1"/>
          </p:nvPr>
        </p:nvSpPr>
        <p:spPr>
          <a:xfrm>
            <a:off x="457200" y="1936750"/>
            <a:ext cx="8229600" cy="3508375"/>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a:latin typeface="Verdana" charset="0"/>
                <a:ea typeface="MS PGothic" charset="0"/>
                <a:cs typeface="Verdana" charset="0"/>
              </a:rPr>
              <a:t>In “loss of location” situations (unknown source of attack, servers in multiple or changing locations, live forensics, etc.) MLA not feasible </a:t>
            </a:r>
            <a:r>
              <a:rPr lang="en-GB" sz="1800">
                <a:latin typeface="Verdana" charset="0"/>
                <a:ea typeface="MS PGothic" charset="0"/>
                <a:cs typeface="Verdana" charset="0"/>
                <a:sym typeface="Wingdings" charset="0"/>
              </a:rPr>
              <a:t> </a:t>
            </a:r>
            <a:r>
              <a:rPr lang="en-GB" sz="1800" b="1">
                <a:latin typeface="Verdana" charset="0"/>
                <a:ea typeface="MS PGothic" charset="0"/>
                <a:cs typeface="Verdana" charset="0"/>
              </a:rPr>
              <a:t>principle of territoriality not always applicable</a:t>
            </a:r>
          </a:p>
          <a:p>
            <a:pPr>
              <a:spcBef>
                <a:spcPts val="1200"/>
              </a:spcBef>
              <a:spcAft>
                <a:spcPts val="1200"/>
              </a:spcAft>
              <a:buFont typeface="Wingdings" charset="0"/>
              <a:buChar char="§"/>
            </a:pPr>
            <a:r>
              <a:rPr lang="en-GB" sz="1800" b="1">
                <a:latin typeface="Verdana" charset="0"/>
                <a:ea typeface="MS PGothic" charset="0"/>
                <a:cs typeface="Verdana" charset="0"/>
              </a:rPr>
              <a:t>Direct transborder access to data </a:t>
            </a:r>
            <a:r>
              <a:rPr lang="en-GB" sz="1800">
                <a:latin typeface="Verdana" charset="0"/>
                <a:ea typeface="MS PGothic" charset="0"/>
                <a:cs typeface="Verdana" charset="0"/>
              </a:rPr>
              <a:t>may be necessary. What </a:t>
            </a:r>
            <a:r>
              <a:rPr lang="en-GB" sz="1800" b="1">
                <a:latin typeface="Verdana" charset="0"/>
                <a:ea typeface="MS PGothic" charset="0"/>
                <a:cs typeface="Verdana" charset="0"/>
              </a:rPr>
              <a:t>conditions and safeguards</a:t>
            </a:r>
            <a:r>
              <a:rPr lang="en-GB" sz="1800">
                <a:latin typeface="Verdana" charset="0"/>
                <a:ea typeface="MS PGothic" charset="0"/>
                <a:cs typeface="Verdana" charset="0"/>
              </a:rPr>
              <a:t>? </a:t>
            </a:r>
          </a:p>
          <a:p>
            <a:pPr>
              <a:spcBef>
                <a:spcPts val="1200"/>
              </a:spcBef>
              <a:spcAft>
                <a:spcPts val="1200"/>
              </a:spcAft>
              <a:buFont typeface="Wingdings" charset="0"/>
              <a:buChar char="§"/>
            </a:pPr>
            <a:r>
              <a:rPr lang="en-GB" sz="1800">
                <a:latin typeface="Verdana" charset="0"/>
                <a:ea typeface="MS PGothic" charset="0"/>
                <a:cs typeface="Verdana" charset="0"/>
              </a:rPr>
              <a:t>Article 32b Budapest Convention limited </a:t>
            </a:r>
            <a:r>
              <a:rPr lang="en-GB" sz="1800">
                <a:latin typeface="Verdana" charset="0"/>
                <a:ea typeface="MS PGothic" charset="0"/>
                <a:cs typeface="Verdana" charset="0"/>
                <a:sym typeface="Wingdings" charset="0"/>
              </a:rPr>
              <a:t> </a:t>
            </a:r>
            <a:r>
              <a:rPr lang="en-GB" sz="1800" b="1">
                <a:latin typeface="Verdana" charset="0"/>
                <a:ea typeface="MS PGothic" charset="0"/>
                <a:cs typeface="Verdana" charset="0"/>
              </a:rPr>
              <a:t>Absence of international legal framework for lawful transborder access</a:t>
            </a:r>
          </a:p>
          <a:p>
            <a:pPr>
              <a:spcBef>
                <a:spcPts val="1200"/>
              </a:spcBef>
              <a:spcAft>
                <a:spcPts val="1200"/>
              </a:spcAft>
              <a:buFont typeface="Wingdings" charset="0"/>
              <a:buChar char="§"/>
            </a:pPr>
            <a:r>
              <a:rPr lang="en-GB" sz="1800" b="1">
                <a:latin typeface="Verdana" charset="0"/>
                <a:ea typeface="MS PGothic" charset="0"/>
                <a:cs typeface="Verdana" charset="0"/>
              </a:rPr>
              <a:t>Unilateral solutions by governments </a:t>
            </a:r>
            <a:r>
              <a:rPr lang="en-GB" sz="1800">
                <a:latin typeface="Verdana" charset="0"/>
                <a:ea typeface="MS PGothic" charset="0"/>
                <a:cs typeface="Verdana" charset="0"/>
              </a:rPr>
              <a:t>/ jungle </a:t>
            </a:r>
            <a:r>
              <a:rPr lang="en-GB" sz="1800">
                <a:latin typeface="Verdana" charset="0"/>
                <a:ea typeface="MS PGothic" charset="0"/>
                <a:cs typeface="Verdana" charset="0"/>
                <a:sym typeface="Wingdings" charset="0"/>
              </a:rPr>
              <a:t> </a:t>
            </a:r>
            <a:r>
              <a:rPr lang="en-GB" sz="1800">
                <a:latin typeface="Verdana" charset="0"/>
                <a:ea typeface="MS PGothic" charset="0"/>
                <a:cs typeface="Verdana" charset="0"/>
              </a:rPr>
              <a:t>risks to rights of individuals and state to state relations</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78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3D93D4F1-15E7-B849-9F50-973DAE734D33}" type="slidenum">
              <a:rPr lang="en-US" sz="1200" b="1">
                <a:solidFill>
                  <a:srgbClr val="FFFFFF"/>
                </a:solidFill>
                <a:latin typeface="Verdana" charset="0"/>
                <a:cs typeface="Verdana" charset="0"/>
              </a:rPr>
              <a:pPr/>
              <a:t>14</a:t>
            </a:fld>
            <a:r>
              <a:rPr lang="en-US" sz="1200" b="1">
                <a:solidFill>
                  <a:srgbClr val="FFFFFF"/>
                </a:solidFill>
                <a:latin typeface="Verdana" charset="0"/>
                <a:cs typeface="Verdana" charset="0"/>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803"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I.3. Loss of location (2/2)</a:t>
            </a:r>
            <a:endParaRPr lang="en-GB" sz="1800">
              <a:solidFill>
                <a:schemeClr val="bg1"/>
              </a:solidFill>
              <a:latin typeface="Verdana" charset="0"/>
              <a:cs typeface="Verdana" charset="0"/>
            </a:endParaRPr>
          </a:p>
        </p:txBody>
      </p:sp>
      <p:pic>
        <p:nvPicPr>
          <p:cNvPr id="7680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6805" name="Content Placeholder 12"/>
          <p:cNvSpPr>
            <a:spLocks noGrp="1"/>
          </p:cNvSpPr>
          <p:nvPr>
            <p:ph idx="1"/>
          </p:nvPr>
        </p:nvSpPr>
        <p:spPr>
          <a:xfrm>
            <a:off x="457200" y="1268413"/>
            <a:ext cx="8229600" cy="5156200"/>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600" b="1">
                <a:latin typeface="Verdana" charset="0"/>
                <a:ea typeface="MS PGothic" charset="0"/>
                <a:cs typeface="Verdana" charset="0"/>
              </a:rPr>
              <a:t>T-CY Guidance Note on Transborder Access to Data</a:t>
            </a:r>
            <a:r>
              <a:rPr lang="en-GB" sz="1600">
                <a:latin typeface="Verdana" charset="0"/>
                <a:ea typeface="MS PGothic" charset="0"/>
                <a:cs typeface="Verdana" charset="0"/>
              </a:rPr>
              <a:t> (Article 32), December 2014</a:t>
            </a:r>
            <a:endParaRPr lang="en-GB" sz="1000">
              <a:latin typeface="Verdana" charset="0"/>
              <a:ea typeface="MS PGothic" charset="0"/>
              <a:cs typeface="Verdana" charset="0"/>
            </a:endParaRPr>
          </a:p>
          <a:p>
            <a:pPr lvl="1">
              <a:spcBef>
                <a:spcPts val="1200"/>
              </a:spcBef>
              <a:spcAft>
                <a:spcPts val="1200"/>
              </a:spcAft>
              <a:buFont typeface="Wingdings" charset="0"/>
              <a:buChar char="§"/>
            </a:pPr>
            <a:r>
              <a:rPr lang="en-GB" sz="1200">
                <a:latin typeface="Verdana" charset="0"/>
                <a:ea typeface="ＭＳ Ｐゴシック" charset="0"/>
              </a:rPr>
              <a:t>Regarding Article 32b, typical situations may include:</a:t>
            </a:r>
            <a:br>
              <a:rPr lang="en-GB" sz="1200">
                <a:latin typeface="Verdana" charset="0"/>
                <a:ea typeface="ＭＳ Ｐゴシック" charset="0"/>
              </a:rPr>
            </a:br>
            <a:br>
              <a:rPr lang="en-GB" sz="1200">
                <a:latin typeface="Verdana" charset="0"/>
                <a:ea typeface="ＭＳ Ｐゴシック" charset="0"/>
              </a:rPr>
            </a:br>
            <a:r>
              <a:rPr lang="en-GB" sz="1200">
                <a:latin typeface="Verdana" charset="0"/>
                <a:ea typeface="ＭＳ Ｐゴシック" charset="0"/>
              </a:rPr>
              <a:t>“A suspected drug trafficker is lawfully arrested while his/her mailbox - possibly with evidence of a crime - is open on his/her tablet, smartphone or other device. If the suspect voluntarily consents that the police access the account and if the police are sure that the data of the mailbox is located in another Party, police may access the data under Article 32b.”</a:t>
            </a:r>
          </a:p>
          <a:p>
            <a:pPr>
              <a:spcBef>
                <a:spcPts val="1200"/>
              </a:spcBef>
              <a:spcAft>
                <a:spcPts val="1200"/>
              </a:spcAft>
              <a:buFont typeface="Wingdings" charset="0"/>
              <a:buChar char="§"/>
            </a:pPr>
            <a:r>
              <a:rPr lang="en-GB" sz="1600" b="1">
                <a:latin typeface="Verdana" charset="0"/>
                <a:ea typeface="MS PGothic" charset="0"/>
                <a:cs typeface="Verdana" charset="0"/>
              </a:rPr>
              <a:t>Long-arm doctrine of EU anti-trust law </a:t>
            </a:r>
            <a:r>
              <a:rPr lang="en-GB" sz="1600">
                <a:latin typeface="Verdana" charset="0"/>
                <a:ea typeface="MS PGothic" charset="0"/>
                <a:cs typeface="Verdana" charset="0"/>
              </a:rPr>
              <a:t>(Cases ICI 48/69; Woodpulp 89/85)</a:t>
            </a:r>
          </a:p>
          <a:p>
            <a:pPr lvl="1">
              <a:spcBef>
                <a:spcPts val="1200"/>
              </a:spcBef>
              <a:spcAft>
                <a:spcPts val="1200"/>
              </a:spcAft>
              <a:buFont typeface="Wingdings" charset="0"/>
              <a:buChar char="§"/>
            </a:pPr>
            <a:r>
              <a:rPr lang="en-GB" sz="1200">
                <a:latin typeface="Verdana" charset="0"/>
                <a:ea typeface="ＭＳ Ｐゴシック" charset="0"/>
                <a:cs typeface="ＭＳ Ｐゴシック" charset="0"/>
              </a:rPr>
              <a:t>the European Commission recommends that </a:t>
            </a:r>
            <a:r>
              <a:rPr lang="en-GB" sz="1200" b="1">
                <a:latin typeface="Verdana" charset="0"/>
                <a:ea typeface="ＭＳ Ｐゴシック" charset="0"/>
                <a:cs typeface="ＭＳ Ｐゴシック" charset="0"/>
              </a:rPr>
              <a:t>competition authorities within the European Union obtain access to servers anywhere in the world to gather evidence in anti-trust proceedings</a:t>
            </a:r>
            <a:r>
              <a:rPr lang="en-GB" sz="1200">
                <a:latin typeface="Verdana" charset="0"/>
                <a:ea typeface="ＭＳ Ｐゴシック" charset="0"/>
                <a:cs typeface="ＭＳ Ｐゴシック" charset="0"/>
              </a:rPr>
              <a:t>: </a:t>
            </a:r>
            <a:br>
              <a:rPr lang="en-GB" sz="1200">
                <a:latin typeface="Verdana" charset="0"/>
                <a:ea typeface="ＭＳ Ｐゴシック" charset="0"/>
                <a:cs typeface="ＭＳ Ｐゴシック" charset="0"/>
              </a:rPr>
            </a:br>
            <a:br>
              <a:rPr lang="en-GB" sz="1200">
                <a:latin typeface="Verdana" charset="0"/>
                <a:ea typeface="ＭＳ Ｐゴシック" charset="0"/>
                <a:cs typeface="ＭＳ Ｐゴシック" charset="0"/>
              </a:rPr>
            </a:br>
            <a:r>
              <a:rPr lang="en-GB" sz="1200">
                <a:latin typeface="Verdana" charset="0"/>
                <a:ea typeface="ＭＳ Ｐゴシック" charset="0"/>
                <a:cs typeface="ＭＳ Ｐゴシック" charset="0"/>
              </a:rPr>
              <a:t>“To have effective powers to gather digital evidence, it is important that the Authorities can in the exercise of their inspection powers </a:t>
            </a:r>
            <a:r>
              <a:rPr lang="en-GB" sz="1200" b="1">
                <a:latin typeface="Verdana" charset="0"/>
                <a:ea typeface="ＭＳ Ｐゴシック" charset="0"/>
                <a:cs typeface="ＭＳ Ｐゴシック" charset="0"/>
              </a:rPr>
              <a:t>gather digital information which is accessible to the undertaking or person whose premises are being inspected irrespective of where it is stored</a:t>
            </a:r>
            <a:r>
              <a:rPr lang="en-GB" sz="1200">
                <a:latin typeface="Verdana" charset="0"/>
                <a:ea typeface="ＭＳ Ｐゴシック" charset="0"/>
                <a:cs typeface="ＭＳ Ｐゴシック" charset="0"/>
              </a:rPr>
              <a:t>, including on servers or other storage media located outside the territory of the respective national competition authority or outside the European Union.” </a:t>
            </a:r>
            <a:br>
              <a:rPr lang="en-GB" sz="1200">
                <a:latin typeface="Verdana" charset="0"/>
                <a:ea typeface="ＭＳ Ｐゴシック" charset="0"/>
                <a:cs typeface="ＭＳ Ｐゴシック" charset="0"/>
              </a:rPr>
            </a:br>
            <a:br>
              <a:rPr lang="en-GB" sz="700">
                <a:latin typeface="Verdana" charset="0"/>
                <a:ea typeface="ＭＳ Ｐゴシック" charset="0"/>
                <a:cs typeface="ＭＳ Ｐゴシック" charset="0"/>
              </a:rPr>
            </a:br>
            <a:r>
              <a:rPr lang="en-GB" sz="900">
                <a:latin typeface="Verdana" charset="0"/>
                <a:ea typeface="ＭＳ Ｐゴシック" charset="0"/>
                <a:cs typeface="ＭＳ Ｐゴシック" charset="0"/>
              </a:rPr>
              <a:t>Source: European Competition Network “Recommendation on the power to collect digital evidence, including by forensic means” </a:t>
            </a:r>
            <a:r>
              <a:rPr lang="en-GB" sz="900">
                <a:latin typeface="Verdana" charset="0"/>
                <a:ea typeface="ＭＳ Ｐゴシック" charset="0"/>
                <a:cs typeface="ＭＳ Ｐゴシック" charset="0"/>
                <a:hlinkClick r:id="rId4"/>
              </a:rPr>
              <a:t>http://ec.europa.eu/competition/ecn/ecn_recommendation_09122013_digital_evidence_en.pdf</a:t>
            </a:r>
            <a:r>
              <a:rPr lang="en-GB" sz="900">
                <a:latin typeface="Verdana" charset="0"/>
                <a:ea typeface="ＭＳ Ｐゴシック" charset="0"/>
                <a:cs typeface="ＭＳ Ｐゴシック" charset="0"/>
              </a:rPr>
              <a:t> </a:t>
            </a:r>
            <a:endParaRPr lang="en-GB" sz="1600">
              <a:latin typeface="Verdana" charset="0"/>
              <a:ea typeface="ＭＳ Ｐゴシック" charset="0"/>
              <a:cs typeface="ＭＳ Ｐゴシック" charset="0"/>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807"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E5812696-0863-2A4F-9F7A-54A5ABAC3B36}" type="slidenum">
              <a:rPr lang="en-US" sz="1200" b="1">
                <a:solidFill>
                  <a:srgbClr val="FFFFFF"/>
                </a:solidFill>
                <a:latin typeface="Verdana" charset="0"/>
                <a:cs typeface="Verdana" charset="0"/>
              </a:rPr>
              <a:pPr/>
              <a:t>15</a:t>
            </a:fld>
            <a:r>
              <a:rPr lang="en-US" sz="1200" b="1">
                <a:solidFill>
                  <a:srgbClr val="FFFFFF"/>
                </a:solidFill>
                <a:latin typeface="Verdana" charset="0"/>
                <a:cs typeface="Verdana"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827"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I.4. Service provider offering a service in the territory of a State Party</a:t>
            </a:r>
            <a:endParaRPr lang="en-GB" sz="1800">
              <a:solidFill>
                <a:schemeClr val="bg1"/>
              </a:solidFill>
              <a:latin typeface="Verdana" charset="0"/>
              <a:cs typeface="Verdana" charset="0"/>
            </a:endParaRPr>
          </a:p>
        </p:txBody>
      </p:sp>
      <p:pic>
        <p:nvPicPr>
          <p:cNvPr id="778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7829" name="Rectangle 10"/>
          <p:cNvSpPr>
            <a:spLocks noChangeArrowheads="1"/>
          </p:cNvSpPr>
          <p:nvPr/>
        </p:nvSpPr>
        <p:spPr bwMode="auto">
          <a:xfrm>
            <a:off x="7938" y="6524625"/>
            <a:ext cx="9136062"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600" b="1"/>
              <a:t>									     </a:t>
            </a:r>
            <a:r>
              <a:rPr lang="en-US" sz="1600" b="1">
                <a:solidFill>
                  <a:schemeClr val="bg1"/>
                </a:solidFill>
              </a:rPr>
              <a:t> - </a:t>
            </a:r>
            <a:fld id="{E7D587B5-DFFD-CF4C-86B1-708710CF80D2}" type="slidenum">
              <a:rPr lang="en-US" sz="1600" b="1">
                <a:solidFill>
                  <a:schemeClr val="bg1"/>
                </a:solidFill>
              </a:rPr>
              <a:pPr/>
              <a:t>16</a:t>
            </a:fld>
            <a:r>
              <a:rPr lang="en-US" sz="1600" b="1">
                <a:solidFill>
                  <a:schemeClr val="bg1"/>
                </a:solidFill>
              </a:rPr>
              <a:t> -</a:t>
            </a:r>
          </a:p>
        </p:txBody>
      </p:sp>
      <p:sp>
        <p:nvSpPr>
          <p:cNvPr id="13" name="Content Placeholder 12"/>
          <p:cNvSpPr txBox="1">
            <a:spLocks noGrp="1"/>
          </p:cNvSpPr>
          <p:nvPr>
            <p:ph idx="1"/>
          </p:nvPr>
        </p:nvSpPr>
        <p:spPr>
          <a:xfrm>
            <a:off x="457200" y="1936750"/>
            <a:ext cx="8229600" cy="3262313"/>
          </a:xfrm>
          <a:ln>
            <a:solidFill>
              <a:schemeClr val="accent1"/>
            </a:solidFill>
          </a:ln>
        </p:spPr>
        <p:txBody>
          <a:bodyPr rtlCol="0">
            <a:spAutoFit/>
          </a:bodyPr>
          <a:lstStyle/>
          <a:p>
            <a:pPr>
              <a:spcBef>
                <a:spcPts val="1200"/>
              </a:spcBef>
              <a:spcAft>
                <a:spcPts val="1200"/>
              </a:spcAft>
              <a:buFont typeface="Wingdings" panose="05000000000000000000" pitchFamily="2" charset="2"/>
              <a:buChar char="§"/>
              <a:defRPr/>
            </a:pPr>
            <a:r>
              <a:rPr lang="en-GB" sz="1800" dirty="0">
                <a:latin typeface="Verdana"/>
                <a:cs typeface="Verdana"/>
              </a:rPr>
              <a:t>When is a service provider</a:t>
            </a:r>
          </a:p>
          <a:p>
            <a:pPr marL="900113">
              <a:spcBef>
                <a:spcPts val="1200"/>
              </a:spcBef>
              <a:spcAft>
                <a:spcPts val="1200"/>
              </a:spcAft>
              <a:buFont typeface="Wingdings" panose="05000000000000000000" pitchFamily="2" charset="2"/>
              <a:buChar char="§"/>
              <a:defRPr/>
            </a:pPr>
            <a:r>
              <a:rPr lang="en-GB" sz="1800" dirty="0">
                <a:latin typeface="Verdana"/>
                <a:cs typeface="Verdana"/>
              </a:rPr>
              <a:t>“</a:t>
            </a:r>
            <a:r>
              <a:rPr lang="en-GB" sz="1800" b="1" dirty="0">
                <a:latin typeface="Verdana"/>
                <a:cs typeface="Verdana"/>
              </a:rPr>
              <a:t>present</a:t>
            </a:r>
            <a:r>
              <a:rPr lang="en-GB" sz="1800" dirty="0">
                <a:latin typeface="Verdana"/>
                <a:cs typeface="Verdana"/>
              </a:rPr>
              <a:t>” in the territory of a State?</a:t>
            </a:r>
          </a:p>
          <a:p>
            <a:pPr marL="900113">
              <a:spcBef>
                <a:spcPts val="1200"/>
              </a:spcBef>
              <a:spcAft>
                <a:spcPts val="1200"/>
              </a:spcAft>
              <a:buFont typeface="Wingdings" panose="05000000000000000000" pitchFamily="2" charset="2"/>
              <a:buChar char="§"/>
              <a:defRPr/>
            </a:pPr>
            <a:r>
              <a:rPr lang="en-GB" sz="1800" dirty="0">
                <a:latin typeface="Verdana"/>
                <a:cs typeface="Verdana"/>
              </a:rPr>
              <a:t>“</a:t>
            </a:r>
            <a:r>
              <a:rPr lang="en-GB" sz="1800" b="1" dirty="0">
                <a:latin typeface="Verdana"/>
                <a:cs typeface="Verdana"/>
              </a:rPr>
              <a:t>offering a service</a:t>
            </a:r>
            <a:r>
              <a:rPr lang="en-GB" sz="1800" dirty="0">
                <a:latin typeface="Verdana"/>
                <a:cs typeface="Verdana"/>
              </a:rPr>
              <a:t>” in the territory of a State?</a:t>
            </a:r>
          </a:p>
          <a:p>
            <a:pPr>
              <a:spcBef>
                <a:spcPts val="1200"/>
              </a:spcBef>
              <a:spcAft>
                <a:spcPts val="1200"/>
              </a:spcAft>
              <a:buFont typeface="Wingdings" panose="05000000000000000000" pitchFamily="2" charset="2"/>
              <a:buChar char="§"/>
              <a:defRPr/>
            </a:pPr>
            <a:r>
              <a:rPr lang="en-GB" sz="1800" dirty="0">
                <a:latin typeface="Verdana"/>
                <a:cs typeface="Verdana"/>
              </a:rPr>
              <a:t>Therefore, </a:t>
            </a:r>
            <a:r>
              <a:rPr lang="en-GB" sz="1800" b="1" dirty="0">
                <a:latin typeface="Verdana"/>
                <a:cs typeface="Verdana"/>
              </a:rPr>
              <a:t>when is a service provider subject to a domestic production or other type of coercive order</a:t>
            </a:r>
            <a:r>
              <a:rPr lang="en-GB" sz="1800" dirty="0">
                <a:latin typeface="Verdana"/>
                <a:cs typeface="Verdana"/>
              </a:rPr>
              <a:t>? </a:t>
            </a:r>
          </a:p>
          <a:p>
            <a:pPr>
              <a:spcBef>
                <a:spcPts val="1200"/>
              </a:spcBef>
              <a:spcAft>
                <a:spcPts val="1200"/>
              </a:spcAft>
              <a:buFont typeface="Wingdings" panose="05000000000000000000" pitchFamily="2" charset="2"/>
              <a:buChar char="§"/>
              <a:defRPr/>
            </a:pPr>
            <a:r>
              <a:rPr lang="en-GB" sz="1800" dirty="0">
                <a:latin typeface="Verdana"/>
                <a:cs typeface="Verdana"/>
              </a:rPr>
              <a:t>If domestic production orders for subscriber information </a:t>
            </a:r>
            <a:r>
              <a:rPr lang="en-GB" sz="1800" dirty="0">
                <a:latin typeface="Verdana"/>
                <a:cs typeface="Verdana"/>
                <a:sym typeface="Wingdings"/>
              </a:rPr>
              <a:t> </a:t>
            </a:r>
            <a:r>
              <a:rPr lang="en-GB" sz="1800" dirty="0">
                <a:latin typeface="Verdana"/>
                <a:cs typeface="Verdana"/>
              </a:rPr>
              <a:t>reduction of pressure on MLA system</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832"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02B87B4B-AB59-6B46-9459-B0DCB89718BE}" type="slidenum">
              <a:rPr lang="en-US" sz="1200" b="1">
                <a:solidFill>
                  <a:srgbClr val="FFFFFF"/>
                </a:solidFill>
                <a:latin typeface="Verdana" charset="0"/>
                <a:cs typeface="Verdana" charset="0"/>
              </a:rPr>
              <a:pPr/>
              <a:t>16</a:t>
            </a:fld>
            <a:r>
              <a:rPr lang="en-US" sz="1200" b="1">
                <a:solidFill>
                  <a:srgbClr val="FFFFFF"/>
                </a:solidFill>
                <a:latin typeface="Verdana" charset="0"/>
                <a:cs typeface="Verdana" charset="0"/>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851"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I.5. “Voluntary” disclosure by private sector entities</a:t>
            </a:r>
            <a:endParaRPr lang="en-GB" sz="1800">
              <a:solidFill>
                <a:schemeClr val="bg1"/>
              </a:solidFill>
              <a:latin typeface="Verdana" charset="0"/>
              <a:cs typeface="Verdana" charset="0"/>
            </a:endParaRPr>
          </a:p>
        </p:txBody>
      </p:sp>
      <p:pic>
        <p:nvPicPr>
          <p:cNvPr id="788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8853" name="Content Placeholder 12"/>
          <p:cNvSpPr>
            <a:spLocks noGrp="1"/>
          </p:cNvSpPr>
          <p:nvPr>
            <p:ph idx="1"/>
          </p:nvPr>
        </p:nvSpPr>
        <p:spPr>
          <a:xfrm>
            <a:off x="457200" y="1384300"/>
            <a:ext cx="8229600" cy="4708525"/>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a:latin typeface="Verdana" charset="0"/>
                <a:ea typeface="MS PGothic" charset="0"/>
                <a:cs typeface="Verdana" charset="0"/>
              </a:rPr>
              <a:t>More than 100,000 requests/year by European States to major US providers. Mostly related to disclosure of subscriber or traffic data (ca. 60%)</a:t>
            </a:r>
          </a:p>
          <a:p>
            <a:pPr>
              <a:spcBef>
                <a:spcPts val="1200"/>
              </a:spcBef>
              <a:spcAft>
                <a:spcPts val="1200"/>
              </a:spcAft>
              <a:buFont typeface="Wingdings" charset="0"/>
              <a:buChar char="§"/>
            </a:pPr>
            <a:r>
              <a:rPr lang="en-GB" sz="1800" b="1">
                <a:latin typeface="Verdana" charset="0"/>
                <a:ea typeface="MS PGothic" charset="0"/>
                <a:cs typeface="Verdana" charset="0"/>
              </a:rPr>
              <a:t>Providers decide whether or not to respond </a:t>
            </a:r>
            <a:r>
              <a:rPr lang="en-GB" sz="1800">
                <a:latin typeface="Verdana" charset="0"/>
                <a:ea typeface="MS PGothic" charset="0"/>
                <a:cs typeface="Verdana" charset="0"/>
              </a:rPr>
              <a:t>to lawful requests </a:t>
            </a:r>
            <a:r>
              <a:rPr lang="en-GB" sz="1800" b="1">
                <a:latin typeface="Verdana" charset="0"/>
                <a:ea typeface="MS PGothic" charset="0"/>
                <a:cs typeface="Verdana" charset="0"/>
              </a:rPr>
              <a:t>and whether to notify customers</a:t>
            </a:r>
          </a:p>
          <a:p>
            <a:pPr lvl="1">
              <a:spcBef>
                <a:spcPts val="1200"/>
              </a:spcBef>
              <a:spcAft>
                <a:spcPts val="1200"/>
              </a:spcAft>
              <a:buFont typeface="Wingdings" charset="0"/>
              <a:buChar char="§"/>
            </a:pPr>
            <a:r>
              <a:rPr lang="en-GB" sz="1400">
                <a:latin typeface="Verdana" charset="0"/>
                <a:ea typeface="ＭＳ Ｐゴシック" charset="0"/>
              </a:rPr>
              <a:t>Provider policies/practices volatile</a:t>
            </a:r>
          </a:p>
          <a:p>
            <a:pPr>
              <a:spcBef>
                <a:spcPts val="1200"/>
              </a:spcBef>
              <a:spcAft>
                <a:spcPts val="1200"/>
              </a:spcAft>
              <a:buFont typeface="Wingdings" charset="0"/>
              <a:buChar char="§"/>
            </a:pPr>
            <a:r>
              <a:rPr lang="en-GB" sz="1800">
                <a:latin typeface="Verdana" charset="0"/>
                <a:ea typeface="MS PGothic" charset="0"/>
                <a:cs typeface="Verdana" charset="0"/>
              </a:rPr>
              <a:t>Data protection concerns</a:t>
            </a:r>
          </a:p>
          <a:p>
            <a:pPr>
              <a:spcBef>
                <a:spcPts val="1200"/>
              </a:spcBef>
              <a:spcAft>
                <a:spcPts val="1200"/>
              </a:spcAft>
              <a:buFont typeface="Wingdings" charset="0"/>
              <a:buChar char="§"/>
            </a:pPr>
            <a:r>
              <a:rPr lang="en-GB" sz="1800" b="1">
                <a:latin typeface="Verdana" charset="0"/>
                <a:ea typeface="MS PGothic" charset="0"/>
                <a:cs typeface="Verdana" charset="0"/>
              </a:rPr>
              <a:t>No disclosure by European providers</a:t>
            </a:r>
          </a:p>
          <a:p>
            <a:pPr>
              <a:spcBef>
                <a:spcPts val="1200"/>
              </a:spcBef>
              <a:spcAft>
                <a:spcPts val="1200"/>
              </a:spcAft>
              <a:buFont typeface="Wingdings" charset="0"/>
              <a:buChar char="§"/>
            </a:pPr>
            <a:r>
              <a:rPr lang="en-GB" sz="1800" b="1">
                <a:latin typeface="Verdana" charset="0"/>
                <a:ea typeface="MS PGothic" charset="0"/>
                <a:cs typeface="Verdana" charset="0"/>
              </a:rPr>
              <a:t>No admissibility of data received in some States</a:t>
            </a:r>
          </a:p>
          <a:p>
            <a:pPr>
              <a:spcBef>
                <a:spcPts val="1200"/>
              </a:spcBef>
              <a:spcAft>
                <a:spcPts val="1200"/>
              </a:spcAft>
              <a:buFont typeface="Wingdings" charset="0"/>
              <a:buChar char="§"/>
            </a:pPr>
            <a:r>
              <a:rPr lang="en-GB" sz="1800" b="1">
                <a:latin typeface="Verdana" charset="0"/>
                <a:ea typeface="MS PGothic" charset="0"/>
                <a:cs typeface="Verdana" charset="0"/>
              </a:rPr>
              <a:t>Clearer / more stable framework required</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85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DA65A3B4-D34A-3344-953F-D0DC9453EC97}" type="slidenum">
              <a:rPr lang="en-US" sz="1200" b="1">
                <a:solidFill>
                  <a:srgbClr val="FFFFFF"/>
                </a:solidFill>
                <a:latin typeface="Verdana" charset="0"/>
                <a:cs typeface="Verdana" charset="0"/>
              </a:rPr>
              <a:pPr/>
              <a:t>17</a:t>
            </a:fld>
            <a:r>
              <a:rPr lang="en-US" sz="1200" b="1">
                <a:solidFill>
                  <a:srgbClr val="FFFFFF"/>
                </a:solidFill>
                <a:latin typeface="Verdana" charset="0"/>
                <a:cs typeface="Verdana"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875"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I.5. “Voluntary” disclosure by private sector entities</a:t>
            </a:r>
            <a:endParaRPr lang="en-GB" sz="1800">
              <a:solidFill>
                <a:schemeClr val="bg1"/>
              </a:solidFill>
              <a:latin typeface="Verdana" charset="0"/>
              <a:cs typeface="Verdana" charset="0"/>
            </a:endParaRPr>
          </a:p>
        </p:txBody>
      </p:sp>
      <p:pic>
        <p:nvPicPr>
          <p:cNvPr id="798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12" name="Tableau 4"/>
          <p:cNvGraphicFramePr>
            <a:graphicFrameLocks noGrp="1"/>
          </p:cNvGraphicFramePr>
          <p:nvPr>
            <p:ph idx="1"/>
          </p:nvPr>
        </p:nvGraphicFramePr>
        <p:xfrm>
          <a:off x="395288" y="1341438"/>
          <a:ext cx="8353425" cy="4924428"/>
        </p:xfrm>
        <a:graphic>
          <a:graphicData uri="http://schemas.openxmlformats.org/drawingml/2006/table">
            <a:tbl>
              <a:tblPr firstRow="1" firstCol="1" bandRow="1">
                <a:tableStyleId>{5C22544A-7EE6-4342-B048-85BDC9FD1C3A}</a:tableStyleId>
              </a:tblPr>
              <a:tblGrid>
                <a:gridCol w="2386750">
                  <a:extLst>
                    <a:ext uri="{9D8B030D-6E8A-4147-A177-3AD203B41FA5}">
                      <a16:colId xmlns:a16="http://schemas.microsoft.com/office/drawing/2014/main" val="20000"/>
                    </a:ext>
                  </a:extLst>
                </a:gridCol>
                <a:gridCol w="1944332">
                  <a:extLst>
                    <a:ext uri="{9D8B030D-6E8A-4147-A177-3AD203B41FA5}">
                      <a16:colId xmlns:a16="http://schemas.microsoft.com/office/drawing/2014/main" val="20001"/>
                    </a:ext>
                  </a:extLst>
                </a:gridCol>
                <a:gridCol w="2376405">
                  <a:extLst>
                    <a:ext uri="{9D8B030D-6E8A-4147-A177-3AD203B41FA5}">
                      <a16:colId xmlns:a16="http://schemas.microsoft.com/office/drawing/2014/main" val="20002"/>
                    </a:ext>
                  </a:extLst>
                </a:gridCol>
                <a:gridCol w="1645938">
                  <a:extLst>
                    <a:ext uri="{9D8B030D-6E8A-4147-A177-3AD203B41FA5}">
                      <a16:colId xmlns:a16="http://schemas.microsoft.com/office/drawing/2014/main" val="20003"/>
                    </a:ext>
                  </a:extLst>
                </a:gridCol>
              </a:tblGrid>
              <a:tr h="532561">
                <a:tc>
                  <a:txBody>
                    <a:bodyPr/>
                    <a:lstStyle/>
                    <a:p>
                      <a:pPr>
                        <a:lnSpc>
                          <a:spcPct val="100000"/>
                        </a:lnSpc>
                      </a:pPr>
                      <a:endParaRPr lang="en-GB" sz="1400" dirty="0">
                        <a:effectLst/>
                        <a:latin typeface="Verdana"/>
                        <a:cs typeface="Verdana"/>
                      </a:endParaRPr>
                    </a:p>
                  </a:txBody>
                  <a:tcPr marL="68584" marR="68584" marT="0" marB="0" anchor="b">
                    <a:solidFill>
                      <a:srgbClr val="2F618F"/>
                    </a:solidFill>
                  </a:tcPr>
                </a:tc>
                <a:tc gridSpan="3">
                  <a:txBody>
                    <a:bodyPr/>
                    <a:lstStyle/>
                    <a:p>
                      <a:pPr algn="l">
                        <a:lnSpc>
                          <a:spcPct val="100000"/>
                        </a:lnSpc>
                        <a:spcAft>
                          <a:spcPts val="0"/>
                        </a:spcAft>
                      </a:pPr>
                      <a:r>
                        <a:rPr lang="en-GB" sz="1400" dirty="0">
                          <a:effectLst/>
                          <a:latin typeface="Verdana"/>
                          <a:cs typeface="Verdana"/>
                        </a:rPr>
                        <a:t>Requests for data sent to Apple, Facebook, Google, Microsoft, Twitter and Yahoo in 2015</a:t>
                      </a:r>
                      <a:endParaRPr lang="en-GB" sz="1400" dirty="0">
                        <a:effectLst/>
                        <a:latin typeface="Verdana"/>
                        <a:ea typeface="Calibri" panose="020F0502020204030204" pitchFamily="34" charset="0"/>
                        <a:cs typeface="Verdana"/>
                      </a:endParaRPr>
                    </a:p>
                  </a:txBody>
                  <a:tcPr marL="68584" marR="68584" marT="0" marB="0" anchor="b">
                    <a:solidFill>
                      <a:srgbClr val="2F618F"/>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523009">
                <a:tc>
                  <a:txBody>
                    <a:bodyPr/>
                    <a:lstStyle/>
                    <a:p>
                      <a:pPr algn="l">
                        <a:lnSpc>
                          <a:spcPct val="100000"/>
                        </a:lnSpc>
                        <a:spcAft>
                          <a:spcPts val="0"/>
                        </a:spcAft>
                      </a:pPr>
                      <a:r>
                        <a:rPr lang="en-US" sz="1400" dirty="0">
                          <a:effectLst/>
                          <a:latin typeface="Verdana"/>
                          <a:cs typeface="Verdana"/>
                        </a:rPr>
                        <a:t>Parties</a:t>
                      </a:r>
                      <a:endParaRPr lang="en-GB" sz="1400" dirty="0">
                        <a:effectLst/>
                        <a:latin typeface="Verdana"/>
                        <a:ea typeface="Calibri" panose="020F0502020204030204" pitchFamily="34" charset="0"/>
                        <a:cs typeface="Verdana"/>
                      </a:endParaRPr>
                    </a:p>
                  </a:txBody>
                  <a:tcPr marL="68584" marR="68584" marT="0" marB="0" anchor="b">
                    <a:solidFill>
                      <a:srgbClr val="2F618F"/>
                    </a:solidFill>
                  </a:tcPr>
                </a:tc>
                <a:tc>
                  <a:txBody>
                    <a:bodyPr/>
                    <a:lstStyle/>
                    <a:p>
                      <a:pPr algn="ctr">
                        <a:lnSpc>
                          <a:spcPct val="100000"/>
                        </a:lnSpc>
                        <a:spcAft>
                          <a:spcPts val="0"/>
                        </a:spcAft>
                      </a:pPr>
                      <a:r>
                        <a:rPr lang="en-US" sz="1400" dirty="0">
                          <a:effectLst/>
                          <a:latin typeface="Verdana"/>
                          <a:cs typeface="Verdana"/>
                        </a:rPr>
                        <a:t>Received</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Disclosure</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1"/>
                  </a:ext>
                </a:extLst>
              </a:tr>
              <a:tr h="276347">
                <a:tc>
                  <a:txBody>
                    <a:bodyPr/>
                    <a:lstStyle/>
                    <a:p>
                      <a:pPr algn="l">
                        <a:lnSpc>
                          <a:spcPct val="100000"/>
                        </a:lnSpc>
                        <a:spcAft>
                          <a:spcPts val="0"/>
                        </a:spcAft>
                      </a:pPr>
                      <a:r>
                        <a:rPr lang="en-US" sz="1400" dirty="0">
                          <a:effectLst/>
                          <a:latin typeface="Verdana"/>
                          <a:cs typeface="Verdana"/>
                        </a:rPr>
                        <a:t>Austria</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254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        119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47%</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2"/>
                  </a:ext>
                </a:extLst>
              </a:tr>
              <a:tr h="276347">
                <a:tc>
                  <a:txBody>
                    <a:bodyPr/>
                    <a:lstStyle/>
                    <a:p>
                      <a:pPr algn="l">
                        <a:lnSpc>
                          <a:spcPct val="100000"/>
                        </a:lnSpc>
                        <a:spcAft>
                          <a:spcPts val="0"/>
                        </a:spcAft>
                      </a:pPr>
                      <a:r>
                        <a:rPr lang="en-US" sz="1400" dirty="0">
                          <a:effectLst/>
                          <a:latin typeface="Verdana"/>
                          <a:cs typeface="Verdana"/>
                        </a:rPr>
                        <a:t>Belgium</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a:effectLst/>
                          <a:latin typeface="Verdana"/>
                          <a:cs typeface="Verdana"/>
                        </a:rPr>
                        <a:t>      1 992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      1 453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73%</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3"/>
                  </a:ext>
                </a:extLst>
              </a:tr>
              <a:tr h="276347">
                <a:tc>
                  <a:txBody>
                    <a:bodyPr/>
                    <a:lstStyle/>
                    <a:p>
                      <a:pPr algn="l">
                        <a:lnSpc>
                          <a:spcPct val="100000"/>
                        </a:lnSpc>
                        <a:spcAft>
                          <a:spcPts val="0"/>
                        </a:spcAft>
                      </a:pPr>
                      <a:r>
                        <a:rPr lang="en-US" sz="1400" dirty="0">
                          <a:effectLst/>
                          <a:latin typeface="Verdana"/>
                          <a:cs typeface="Verdana"/>
                        </a:rPr>
                        <a:t>Canada</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a:effectLst/>
                          <a:latin typeface="Verdana"/>
                          <a:cs typeface="Verdana"/>
                        </a:rPr>
                        <a:t>      1 157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        884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76%</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4"/>
                  </a:ext>
                </a:extLst>
              </a:tr>
              <a:tr h="276347">
                <a:tc>
                  <a:txBody>
                    <a:bodyPr/>
                    <a:lstStyle/>
                    <a:p>
                      <a:pPr algn="l">
                        <a:lnSpc>
                          <a:spcPct val="100000"/>
                        </a:lnSpc>
                        <a:spcAft>
                          <a:spcPts val="0"/>
                        </a:spcAft>
                      </a:pPr>
                      <a:r>
                        <a:rPr lang="en-US" sz="1400">
                          <a:effectLst/>
                          <a:latin typeface="Verdana"/>
                          <a:cs typeface="Verdana"/>
                        </a:rPr>
                        <a:t>France</a:t>
                      </a:r>
                      <a:endParaRPr lang="en-GB" sz="140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27 213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    14 746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54%</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5"/>
                  </a:ext>
                </a:extLst>
              </a:tr>
              <a:tr h="276347">
                <a:tc>
                  <a:txBody>
                    <a:bodyPr/>
                    <a:lstStyle/>
                    <a:p>
                      <a:pPr algn="l">
                        <a:lnSpc>
                          <a:spcPct val="100000"/>
                        </a:lnSpc>
                        <a:spcAft>
                          <a:spcPts val="0"/>
                        </a:spcAft>
                      </a:pPr>
                      <a:r>
                        <a:rPr lang="en-US" sz="1400" dirty="0">
                          <a:effectLst/>
                          <a:latin typeface="Verdana"/>
                          <a:cs typeface="Verdana"/>
                        </a:rPr>
                        <a:t>Germany</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29 092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    15 469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53%</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6"/>
                  </a:ext>
                </a:extLst>
              </a:tr>
              <a:tr h="276347">
                <a:tc>
                  <a:txBody>
                    <a:bodyPr/>
                    <a:lstStyle/>
                    <a:p>
                      <a:pPr algn="l">
                        <a:lnSpc>
                          <a:spcPct val="100000"/>
                        </a:lnSpc>
                        <a:spcAft>
                          <a:spcPts val="0"/>
                        </a:spcAft>
                      </a:pPr>
                      <a:r>
                        <a:rPr lang="en-US" sz="1400" dirty="0">
                          <a:effectLst/>
                          <a:latin typeface="Verdana"/>
                          <a:cs typeface="Verdana"/>
                        </a:rPr>
                        <a:t>Italy</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7 847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      3 591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46%</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7"/>
                  </a:ext>
                </a:extLst>
              </a:tr>
              <a:tr h="276347">
                <a:tc>
                  <a:txBody>
                    <a:bodyPr/>
                    <a:lstStyle/>
                    <a:p>
                      <a:pPr algn="l">
                        <a:lnSpc>
                          <a:spcPct val="100000"/>
                        </a:lnSpc>
                        <a:spcAft>
                          <a:spcPts val="0"/>
                        </a:spcAft>
                      </a:pPr>
                      <a:r>
                        <a:rPr lang="en-US" sz="1400" dirty="0">
                          <a:effectLst/>
                          <a:latin typeface="Verdana"/>
                          <a:cs typeface="Verdana"/>
                        </a:rPr>
                        <a:t>Netherlands</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1 605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      1 213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76%</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8"/>
                  </a:ext>
                </a:extLst>
              </a:tr>
              <a:tr h="276347">
                <a:tc>
                  <a:txBody>
                    <a:bodyPr/>
                    <a:lstStyle/>
                    <a:p>
                      <a:pPr algn="l">
                        <a:lnSpc>
                          <a:spcPct val="100000"/>
                        </a:lnSpc>
                        <a:spcAft>
                          <a:spcPts val="0"/>
                        </a:spcAft>
                      </a:pPr>
                      <a:r>
                        <a:rPr lang="en-US" sz="1400" dirty="0">
                          <a:effectLst/>
                          <a:latin typeface="Verdana"/>
                          <a:cs typeface="Verdana"/>
                        </a:rPr>
                        <a:t>Poland</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2 378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        820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34%</a:t>
                      </a:r>
                      <a:endParaRPr lang="en-GB" sz="1400" dirty="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09"/>
                  </a:ext>
                </a:extLst>
              </a:tr>
              <a:tr h="276347">
                <a:tc>
                  <a:txBody>
                    <a:bodyPr/>
                    <a:lstStyle/>
                    <a:p>
                      <a:pPr algn="l">
                        <a:lnSpc>
                          <a:spcPct val="100000"/>
                        </a:lnSpc>
                        <a:spcAft>
                          <a:spcPts val="0"/>
                        </a:spcAft>
                      </a:pPr>
                      <a:r>
                        <a:rPr lang="en-US" sz="1400" dirty="0">
                          <a:effectLst/>
                          <a:latin typeface="Verdana"/>
                          <a:cs typeface="Verdana"/>
                        </a:rPr>
                        <a:t>Portugal</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3 255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      1 751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54%</a:t>
                      </a:r>
                      <a:endParaRPr lang="en-GB" sz="140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10"/>
                  </a:ext>
                </a:extLst>
              </a:tr>
              <a:tr h="276347">
                <a:tc>
                  <a:txBody>
                    <a:bodyPr/>
                    <a:lstStyle/>
                    <a:p>
                      <a:pPr algn="l">
                        <a:lnSpc>
                          <a:spcPct val="100000"/>
                        </a:lnSpc>
                        <a:spcAft>
                          <a:spcPts val="0"/>
                        </a:spcAft>
                      </a:pPr>
                      <a:r>
                        <a:rPr lang="en-US" sz="1400">
                          <a:effectLst/>
                          <a:latin typeface="Verdana"/>
                          <a:cs typeface="Verdana"/>
                        </a:rPr>
                        <a:t>Spain</a:t>
                      </a:r>
                      <a:endParaRPr lang="en-GB" sz="140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dirty="0">
                          <a:effectLst/>
                          <a:latin typeface="Verdana"/>
                          <a:cs typeface="Verdana"/>
                        </a:rPr>
                        <a:t>      4 151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      2 092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50%</a:t>
                      </a:r>
                      <a:endParaRPr lang="en-GB" sz="1400" dirty="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11"/>
                  </a:ext>
                </a:extLst>
              </a:tr>
              <a:tr h="276347">
                <a:tc>
                  <a:txBody>
                    <a:bodyPr/>
                    <a:lstStyle/>
                    <a:p>
                      <a:pPr algn="l">
                        <a:lnSpc>
                          <a:spcPct val="100000"/>
                        </a:lnSpc>
                        <a:spcAft>
                          <a:spcPts val="0"/>
                        </a:spcAft>
                      </a:pPr>
                      <a:r>
                        <a:rPr lang="en-US" sz="1400" dirty="0">
                          <a:effectLst/>
                          <a:latin typeface="Verdana"/>
                          <a:cs typeface="Verdana"/>
                        </a:rPr>
                        <a:t>United Kingdom</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a:effectLst/>
                          <a:latin typeface="Verdana"/>
                          <a:cs typeface="Verdana"/>
                        </a:rPr>
                        <a:t>     29 937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    21 075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70%</a:t>
                      </a:r>
                      <a:endParaRPr lang="en-GB" sz="1400" dirty="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12"/>
                  </a:ext>
                </a:extLst>
              </a:tr>
              <a:tr h="276347">
                <a:tc>
                  <a:txBody>
                    <a:bodyPr/>
                    <a:lstStyle/>
                    <a:p>
                      <a:pPr algn="l">
                        <a:lnSpc>
                          <a:spcPct val="100000"/>
                        </a:lnSpc>
                        <a:spcAft>
                          <a:spcPts val="0"/>
                        </a:spcAft>
                      </a:pPr>
                      <a:r>
                        <a:rPr lang="en-US" sz="1400" dirty="0">
                          <a:effectLst/>
                          <a:latin typeface="Verdana"/>
                          <a:cs typeface="Verdana"/>
                        </a:rPr>
                        <a:t>USA</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a:effectLst/>
                          <a:latin typeface="Verdana"/>
                          <a:cs typeface="Verdana"/>
                        </a:rPr>
                        <a:t>     89 350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    70 116 </a:t>
                      </a:r>
                      <a:endParaRPr lang="en-GB" sz="1400"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78%</a:t>
                      </a:r>
                      <a:endParaRPr lang="en-GB" sz="1400" dirty="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13"/>
                  </a:ext>
                </a:extLst>
              </a:tr>
              <a:tr h="276347">
                <a:tc>
                  <a:txBody>
                    <a:bodyPr/>
                    <a:lstStyle/>
                    <a:p>
                      <a:pPr algn="l">
                        <a:lnSpc>
                          <a:spcPct val="100000"/>
                        </a:lnSpc>
                        <a:spcAft>
                          <a:spcPts val="0"/>
                        </a:spcAft>
                      </a:pPr>
                      <a:r>
                        <a:rPr lang="en-US" sz="1400" dirty="0">
                          <a:effectLst/>
                          <a:latin typeface="Verdana"/>
                          <a:cs typeface="Verdana"/>
                        </a:rPr>
                        <a:t>Total excluding USA</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b="1" dirty="0">
                          <a:effectLst/>
                          <a:latin typeface="Verdana"/>
                          <a:cs typeface="Verdana"/>
                        </a:rPr>
                        <a:t>   138 612 </a:t>
                      </a:r>
                      <a:endParaRPr lang="en-GB" sz="1400" b="1"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b="1" dirty="0">
                          <a:effectLst/>
                          <a:latin typeface="Verdana"/>
                          <a:cs typeface="Verdana"/>
                        </a:rPr>
                        <a:t>    82 529 </a:t>
                      </a:r>
                      <a:endParaRPr lang="en-GB" sz="1400" b="1" dirty="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b="1" dirty="0">
                          <a:effectLst/>
                          <a:latin typeface="Verdana"/>
                          <a:cs typeface="Verdana"/>
                        </a:rPr>
                        <a:t>60%</a:t>
                      </a:r>
                      <a:endParaRPr lang="en-GB" sz="1400" b="1" dirty="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14"/>
                  </a:ext>
                </a:extLst>
              </a:tr>
              <a:tr h="276347">
                <a:tc>
                  <a:txBody>
                    <a:bodyPr/>
                    <a:lstStyle/>
                    <a:p>
                      <a:pPr algn="l">
                        <a:lnSpc>
                          <a:spcPct val="100000"/>
                        </a:lnSpc>
                        <a:spcAft>
                          <a:spcPts val="0"/>
                        </a:spcAft>
                      </a:pPr>
                      <a:r>
                        <a:rPr lang="en-US" sz="1400" dirty="0">
                          <a:effectLst/>
                          <a:latin typeface="Verdana"/>
                          <a:cs typeface="Verdana"/>
                        </a:rPr>
                        <a:t>Total including USA</a:t>
                      </a:r>
                      <a:endParaRPr lang="en-GB" sz="1400" dirty="0">
                        <a:effectLst/>
                        <a:latin typeface="Verdana"/>
                        <a:ea typeface="Calibri" panose="020F0502020204030204" pitchFamily="34" charset="0"/>
                        <a:cs typeface="Verdana"/>
                      </a:endParaRPr>
                    </a:p>
                  </a:txBody>
                  <a:tcPr marL="68584" marR="68584" marT="0" marB="0" anchor="ctr">
                    <a:solidFill>
                      <a:srgbClr val="2F618F"/>
                    </a:solidFill>
                  </a:tcPr>
                </a:tc>
                <a:tc>
                  <a:txBody>
                    <a:bodyPr/>
                    <a:lstStyle/>
                    <a:p>
                      <a:pPr algn="ctr">
                        <a:lnSpc>
                          <a:spcPct val="100000"/>
                        </a:lnSpc>
                        <a:spcAft>
                          <a:spcPts val="0"/>
                        </a:spcAft>
                      </a:pPr>
                      <a:r>
                        <a:rPr lang="en-US" sz="1400">
                          <a:effectLst/>
                          <a:latin typeface="Verdana"/>
                          <a:cs typeface="Verdana"/>
                        </a:rPr>
                        <a:t>   227 962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a:effectLst/>
                          <a:latin typeface="Verdana"/>
                          <a:cs typeface="Verdana"/>
                        </a:rPr>
                        <a:t>  152 644 </a:t>
                      </a:r>
                      <a:endParaRPr lang="en-GB" sz="1400">
                        <a:effectLst/>
                        <a:latin typeface="Verdana"/>
                        <a:ea typeface="Calibri" panose="020F0502020204030204" pitchFamily="34" charset="0"/>
                        <a:cs typeface="Verdana"/>
                      </a:endParaRPr>
                    </a:p>
                  </a:txBody>
                  <a:tcPr marL="68584" marR="68584" marT="0" marB="0" anchor="ctr"/>
                </a:tc>
                <a:tc>
                  <a:txBody>
                    <a:bodyPr/>
                    <a:lstStyle/>
                    <a:p>
                      <a:pPr algn="ctr">
                        <a:lnSpc>
                          <a:spcPct val="100000"/>
                        </a:lnSpc>
                        <a:spcAft>
                          <a:spcPts val="0"/>
                        </a:spcAft>
                      </a:pPr>
                      <a:r>
                        <a:rPr lang="en-US" sz="1400" dirty="0">
                          <a:effectLst/>
                          <a:latin typeface="Verdana"/>
                          <a:cs typeface="Verdana"/>
                        </a:rPr>
                        <a:t>67%</a:t>
                      </a:r>
                      <a:endParaRPr lang="en-GB" sz="1400" dirty="0">
                        <a:effectLst/>
                        <a:latin typeface="Verdana"/>
                        <a:ea typeface="Calibri" panose="020F0502020204030204" pitchFamily="34" charset="0"/>
                        <a:cs typeface="Verdana"/>
                      </a:endParaRPr>
                    </a:p>
                  </a:txBody>
                  <a:tcPr marL="68584" marR="68584" marT="0" marB="0" anchor="ctr"/>
                </a:tc>
                <a:extLst>
                  <a:ext uri="{0D108BD9-81ED-4DB2-BD59-A6C34878D82A}">
                    <a16:rowId xmlns:a16="http://schemas.microsoft.com/office/drawing/2014/main" val="10015"/>
                  </a:ext>
                </a:extLst>
              </a:tr>
            </a:tbl>
          </a:graphicData>
        </a:graphic>
      </p:graphicFrame>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963"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A30D53C4-1484-774A-B536-242934A3CEA2}" type="slidenum">
              <a:rPr lang="en-US" sz="1200" b="1">
                <a:solidFill>
                  <a:srgbClr val="FFFFFF"/>
                </a:solidFill>
                <a:latin typeface="Verdana" charset="0"/>
                <a:cs typeface="Verdana" charset="0"/>
              </a:rPr>
              <a:pPr/>
              <a:t>18</a:t>
            </a:fld>
            <a:r>
              <a:rPr lang="en-US" sz="1200" b="1">
                <a:solidFill>
                  <a:srgbClr val="FFFFFF"/>
                </a:solidFill>
                <a:latin typeface="Verdana" charset="0"/>
                <a:cs typeface="Verdana" charset="0"/>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0899" name="TextBox 7"/>
          <p:cNvSpPr txBox="1">
            <a:spLocks noChangeArrowheads="1"/>
          </p:cNvSpPr>
          <p:nvPr/>
        </p:nvSpPr>
        <p:spPr bwMode="auto">
          <a:xfrm>
            <a:off x="1403350" y="241300"/>
            <a:ext cx="76327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I.6. Emergency procedures</a:t>
            </a:r>
            <a:endParaRPr lang="en-GB" sz="1800">
              <a:solidFill>
                <a:schemeClr val="bg1"/>
              </a:solidFill>
              <a:latin typeface="Verdana" charset="0"/>
              <a:cs typeface="Verdana" charset="0"/>
            </a:endParaRPr>
          </a:p>
        </p:txBody>
      </p:sp>
      <p:pic>
        <p:nvPicPr>
          <p:cNvPr id="809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0901" name="Rectangle 10"/>
          <p:cNvSpPr>
            <a:spLocks noChangeArrowheads="1"/>
          </p:cNvSpPr>
          <p:nvPr/>
        </p:nvSpPr>
        <p:spPr bwMode="auto">
          <a:xfrm>
            <a:off x="7938" y="6524625"/>
            <a:ext cx="9136062"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600" b="1"/>
              <a:t>									     </a:t>
            </a:r>
            <a:r>
              <a:rPr lang="en-US" sz="1600" b="1">
                <a:solidFill>
                  <a:schemeClr val="bg1"/>
                </a:solidFill>
              </a:rPr>
              <a:t> - </a:t>
            </a:r>
            <a:fld id="{272D1F03-599D-AF4D-8A02-E74BFF08146B}" type="slidenum">
              <a:rPr lang="en-US" sz="1600" b="1">
                <a:solidFill>
                  <a:schemeClr val="bg1"/>
                </a:solidFill>
              </a:rPr>
              <a:pPr/>
              <a:t>19</a:t>
            </a:fld>
            <a:r>
              <a:rPr lang="en-US" sz="1600" b="1">
                <a:solidFill>
                  <a:schemeClr val="bg1"/>
                </a:solidFill>
              </a:rPr>
              <a:t> -</a:t>
            </a:r>
          </a:p>
        </p:txBody>
      </p:sp>
      <p:sp>
        <p:nvSpPr>
          <p:cNvPr id="80902" name="Content Placeholder 12"/>
          <p:cNvSpPr>
            <a:spLocks noGrp="1"/>
          </p:cNvSpPr>
          <p:nvPr>
            <p:ph idx="1"/>
          </p:nvPr>
        </p:nvSpPr>
        <p:spPr>
          <a:xfrm>
            <a:off x="457200" y="2693988"/>
            <a:ext cx="8229600" cy="1814512"/>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a:latin typeface="Verdana" charset="0"/>
                <a:ea typeface="MS PGothic" charset="0"/>
                <a:cs typeface="Verdana" charset="0"/>
              </a:rPr>
              <a:t>Emergency procedures needed to obtain evidence located in foreign jurisdictions through</a:t>
            </a:r>
          </a:p>
          <a:p>
            <a:pPr>
              <a:spcBef>
                <a:spcPts val="1200"/>
              </a:spcBef>
              <a:spcAft>
                <a:spcPts val="1200"/>
              </a:spcAft>
              <a:buFont typeface="Wingdings" charset="0"/>
              <a:buChar char="§"/>
            </a:pPr>
            <a:r>
              <a:rPr lang="en-GB" sz="1800" b="1">
                <a:latin typeface="Verdana" charset="0"/>
                <a:ea typeface="MS PGothic" charset="0"/>
                <a:cs typeface="Verdana" charset="0"/>
              </a:rPr>
              <a:t>Mutual legal assistance</a:t>
            </a:r>
          </a:p>
          <a:p>
            <a:pPr>
              <a:spcBef>
                <a:spcPts val="1200"/>
              </a:spcBef>
              <a:spcAft>
                <a:spcPts val="1200"/>
              </a:spcAft>
              <a:buFont typeface="Wingdings" charset="0"/>
              <a:buChar char="§"/>
            </a:pPr>
            <a:r>
              <a:rPr lang="en-GB" sz="1800" b="1">
                <a:latin typeface="Verdana" charset="0"/>
                <a:ea typeface="MS PGothic" charset="0"/>
                <a:cs typeface="Verdana" charset="0"/>
              </a:rPr>
              <a:t>Direct cooperation with a service provider</a:t>
            </a:r>
          </a:p>
        </p:txBody>
      </p:sp>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0904" name="Rectangle 9"/>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CC5F72AC-E54C-8749-9F98-3665D1DC2CB0}" type="slidenum">
              <a:rPr lang="en-US" sz="1200" b="1">
                <a:solidFill>
                  <a:srgbClr val="FFFFFF"/>
                </a:solidFill>
                <a:latin typeface="Verdana" charset="0"/>
                <a:cs typeface="Verdana" charset="0"/>
              </a:rPr>
              <a:pPr/>
              <a:t>19</a:t>
            </a:fld>
            <a:r>
              <a:rPr lang="en-US" sz="1200" b="1">
                <a:solidFill>
                  <a:srgbClr val="FFFFFF"/>
                </a:solidFill>
                <a:latin typeface="Verdana" charset="0"/>
                <a:cs typeface="Verdana"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a:t>Agenda</a:t>
            </a:r>
          </a:p>
        </p:txBody>
      </p:sp>
      <p:sp>
        <p:nvSpPr>
          <p:cNvPr id="4" name="Rectangle 3"/>
          <p:cNvSpPr>
            <a:spLocks noGrp="1" noChangeArrowheads="1"/>
          </p:cNvSpPr>
          <p:nvPr>
            <p:ph idx="1"/>
          </p:nvPr>
        </p:nvSpPr>
        <p:spPr/>
        <p:txBody>
          <a:bodyPr>
            <a:normAutofit fontScale="92500"/>
          </a:bodyPr>
          <a:lstStyle/>
          <a:p>
            <a:pPr>
              <a:lnSpc>
                <a:spcPct val="150000"/>
              </a:lnSpc>
              <a:spcBef>
                <a:spcPts val="0"/>
              </a:spcBef>
            </a:pPr>
            <a:r>
              <a:rPr lang="en-GB" dirty="0"/>
              <a:t>Part One</a:t>
            </a:r>
          </a:p>
          <a:p>
            <a:pPr lvl="1">
              <a:lnSpc>
                <a:spcPct val="150000"/>
              </a:lnSpc>
              <a:spcBef>
                <a:spcPts val="0"/>
              </a:spcBef>
            </a:pPr>
            <a:r>
              <a:rPr lang="en-GB" dirty="0"/>
              <a:t>The Budapest Convention today</a:t>
            </a:r>
          </a:p>
          <a:p>
            <a:pPr>
              <a:lnSpc>
                <a:spcPct val="150000"/>
              </a:lnSpc>
              <a:spcBef>
                <a:spcPts val="0"/>
              </a:spcBef>
            </a:pPr>
            <a:r>
              <a:rPr lang="en-GB" dirty="0"/>
              <a:t>Part Two</a:t>
            </a:r>
          </a:p>
          <a:p>
            <a:pPr lvl="1">
              <a:lnSpc>
                <a:spcPct val="150000"/>
              </a:lnSpc>
              <a:spcBef>
                <a:spcPts val="0"/>
              </a:spcBef>
            </a:pPr>
            <a:r>
              <a:rPr lang="en-GB" dirty="0"/>
              <a:t>Access to the evidence in the cloud</a:t>
            </a:r>
          </a:p>
          <a:p>
            <a:pPr lvl="1">
              <a:lnSpc>
                <a:spcPct val="150000"/>
              </a:lnSpc>
              <a:spcBef>
                <a:spcPts val="0"/>
              </a:spcBef>
            </a:pPr>
            <a:r>
              <a:rPr lang="en-GB" dirty="0"/>
              <a:t>Issues identified</a:t>
            </a:r>
          </a:p>
          <a:p>
            <a:pPr lvl="1">
              <a:lnSpc>
                <a:spcPct val="150000"/>
              </a:lnSpc>
              <a:spcBef>
                <a:spcPts val="0"/>
              </a:spcBef>
            </a:pPr>
            <a:r>
              <a:rPr lang="en-GB" dirty="0"/>
              <a:t>Solutions proposed</a:t>
            </a:r>
          </a:p>
          <a:p>
            <a:pPr lvl="1">
              <a:lnSpc>
                <a:spcPct val="150000"/>
              </a:lnSpc>
              <a:spcBef>
                <a:spcPts val="0"/>
              </a:spcBef>
            </a:pPr>
            <a:r>
              <a:rPr lang="en-GB" dirty="0"/>
              <a:t>The Additional Protocol to the Budapest Convention</a:t>
            </a:r>
          </a:p>
        </p:txBody>
      </p:sp>
    </p:spTree>
    <p:extLst>
      <p:ext uri="{BB962C8B-B14F-4D97-AF65-F5344CB8AC3E}">
        <p14:creationId xmlns:p14="http://schemas.microsoft.com/office/powerpoint/2010/main" val="1222540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3"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I.7. Data protection and other safeguards</a:t>
            </a:r>
            <a:endParaRPr lang="en-GB" sz="1800">
              <a:solidFill>
                <a:schemeClr val="bg1"/>
              </a:solidFill>
              <a:latin typeface="Verdana" charset="0"/>
              <a:cs typeface="Verdana" charset="0"/>
            </a:endParaRPr>
          </a:p>
        </p:txBody>
      </p:sp>
      <p:pic>
        <p:nvPicPr>
          <p:cNvPr id="819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1925" name="Content Placeholder 12"/>
          <p:cNvSpPr>
            <a:spLocks noGrp="1"/>
          </p:cNvSpPr>
          <p:nvPr>
            <p:ph idx="1"/>
          </p:nvPr>
        </p:nvSpPr>
        <p:spPr>
          <a:xfrm>
            <a:off x="457200" y="1412875"/>
            <a:ext cx="8229600" cy="4678363"/>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a:latin typeface="Verdana" charset="0"/>
                <a:ea typeface="MS PGothic" charset="0"/>
                <a:cs typeface="Verdana" charset="0"/>
              </a:rPr>
              <a:t>Data protection requirements </a:t>
            </a:r>
            <a:r>
              <a:rPr lang="en-GB" sz="1800" b="1">
                <a:latin typeface="Verdana" charset="0"/>
                <a:ea typeface="MS PGothic" charset="0"/>
                <a:cs typeface="Verdana" charset="0"/>
              </a:rPr>
              <a:t>normally met </a:t>
            </a:r>
            <a:r>
              <a:rPr lang="en-GB" sz="1800">
                <a:latin typeface="Verdana" charset="0"/>
                <a:ea typeface="MS PGothic" charset="0"/>
                <a:cs typeface="Verdana" charset="0"/>
              </a:rPr>
              <a:t>if powers to obtain data are defined in domestic criminal procedure law and/or MLA agreements</a:t>
            </a:r>
          </a:p>
          <a:p>
            <a:pPr>
              <a:spcBef>
                <a:spcPts val="1200"/>
              </a:spcBef>
              <a:spcAft>
                <a:spcPts val="1200"/>
              </a:spcAft>
              <a:buFont typeface="Wingdings" charset="0"/>
              <a:buChar char="§"/>
            </a:pPr>
            <a:r>
              <a:rPr lang="en-GB" sz="1800">
                <a:latin typeface="Verdana" charset="0"/>
                <a:ea typeface="MS PGothic" charset="0"/>
                <a:cs typeface="Verdana" charset="0"/>
              </a:rPr>
              <a:t>MLA not always feasible</a:t>
            </a:r>
          </a:p>
          <a:p>
            <a:pPr>
              <a:spcBef>
                <a:spcPts val="1200"/>
              </a:spcBef>
              <a:spcAft>
                <a:spcPts val="1200"/>
              </a:spcAft>
              <a:buFont typeface="Wingdings" charset="0"/>
              <a:buChar char="§"/>
            </a:pPr>
            <a:r>
              <a:rPr lang="en-GB" sz="1800">
                <a:latin typeface="Verdana" charset="0"/>
                <a:ea typeface="MS PGothic" charset="0"/>
                <a:cs typeface="Verdana" charset="0"/>
              </a:rPr>
              <a:t>Increasing “asymmetric” disclosure of data trans-border</a:t>
            </a:r>
          </a:p>
          <a:p>
            <a:pPr>
              <a:spcBef>
                <a:spcPts val="1200"/>
              </a:spcBef>
              <a:spcAft>
                <a:spcPts val="1200"/>
              </a:spcAft>
              <a:buFont typeface="Wingdings" charset="0"/>
              <a:buChar char="§"/>
            </a:pPr>
            <a:r>
              <a:rPr lang="en-GB" sz="1800">
                <a:latin typeface="Verdana" charset="0"/>
                <a:ea typeface="MS PGothic" charset="0"/>
                <a:cs typeface="Verdana" charset="0"/>
              </a:rPr>
              <a:t>From LEA to service provider </a:t>
            </a:r>
            <a:r>
              <a:rPr lang="en-GB" sz="1800">
                <a:latin typeface="Verdana" charset="0"/>
                <a:ea typeface="MS PGothic" charset="0"/>
                <a:cs typeface="Verdana" charset="0"/>
                <a:sym typeface="Wingdings" charset="0"/>
              </a:rPr>
              <a:t> </a:t>
            </a:r>
            <a:r>
              <a:rPr lang="en-GB" sz="1800">
                <a:latin typeface="Verdana" charset="0"/>
                <a:ea typeface="MS PGothic" charset="0"/>
                <a:cs typeface="Verdana" charset="0"/>
              </a:rPr>
              <a:t>Permitted with conditions</a:t>
            </a:r>
          </a:p>
          <a:p>
            <a:pPr>
              <a:spcBef>
                <a:spcPts val="1200"/>
              </a:spcBef>
              <a:spcAft>
                <a:spcPts val="1200"/>
              </a:spcAft>
              <a:buFont typeface="Wingdings" charset="0"/>
              <a:buChar char="§"/>
            </a:pPr>
            <a:r>
              <a:rPr lang="en-GB" sz="1800">
                <a:latin typeface="Verdana" charset="0"/>
                <a:ea typeface="MS PGothic" charset="0"/>
                <a:cs typeface="Verdana" charset="0"/>
              </a:rPr>
              <a:t>From service provider to LEA </a:t>
            </a:r>
            <a:r>
              <a:rPr lang="en-GB" sz="1800">
                <a:latin typeface="Verdana" charset="0"/>
                <a:ea typeface="MS PGothic" charset="0"/>
                <a:cs typeface="Verdana" charset="0"/>
                <a:sym typeface="Wingdings" charset="0"/>
              </a:rPr>
              <a:t> </a:t>
            </a:r>
            <a:r>
              <a:rPr lang="en-GB" sz="1800">
                <a:latin typeface="Verdana" charset="0"/>
                <a:ea typeface="MS PGothic" charset="0"/>
                <a:cs typeface="Verdana" charset="0"/>
              </a:rPr>
              <a:t>Unclear legal basis </a:t>
            </a:r>
            <a:r>
              <a:rPr lang="en-GB" sz="1800">
                <a:latin typeface="Verdana" charset="0"/>
                <a:ea typeface="MS PGothic" charset="0"/>
                <a:cs typeface="Verdana" charset="0"/>
                <a:sym typeface="Wingdings" charset="0"/>
              </a:rPr>
              <a:t> </a:t>
            </a:r>
            <a:r>
              <a:rPr lang="en-GB" sz="1800">
                <a:latin typeface="Verdana" charset="0"/>
                <a:ea typeface="MS PGothic" charset="0"/>
                <a:cs typeface="Verdana" charset="0"/>
              </a:rPr>
              <a:t>providers to assess lawfulness, legitimate interest </a:t>
            </a:r>
            <a:r>
              <a:rPr lang="en-GB" sz="1800">
                <a:latin typeface="Verdana" charset="0"/>
                <a:ea typeface="MS PGothic" charset="0"/>
                <a:cs typeface="Verdana" charset="0"/>
                <a:sym typeface="Wingdings" charset="0"/>
              </a:rPr>
              <a:t> </a:t>
            </a:r>
            <a:r>
              <a:rPr lang="en-GB" sz="1800">
                <a:latin typeface="Verdana" charset="0"/>
                <a:ea typeface="MS PGothic" charset="0"/>
                <a:cs typeface="Verdana" charset="0"/>
              </a:rPr>
              <a:t>risk of being held liable + Confidentiality requirements </a:t>
            </a:r>
          </a:p>
          <a:p>
            <a:pPr>
              <a:spcBef>
                <a:spcPts val="1200"/>
              </a:spcBef>
              <a:spcAft>
                <a:spcPts val="1200"/>
              </a:spcAft>
              <a:buFont typeface="Wingdings" charset="0"/>
              <a:buChar char="§"/>
            </a:pPr>
            <a:r>
              <a:rPr lang="en-GB" sz="1800" b="1">
                <a:latin typeface="Verdana" charset="0"/>
                <a:ea typeface="MS PGothic" charset="0"/>
                <a:cs typeface="Verdana" charset="0"/>
              </a:rPr>
              <a:t>Clearer framework for public to private to public disclosure trans-border required</a:t>
            </a:r>
          </a:p>
        </p:txBody>
      </p:sp>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7" name="Rectangle 9"/>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46282638-B521-4543-AB97-ACB167278130}" type="slidenum">
              <a:rPr lang="en-US" sz="1200" b="1">
                <a:solidFill>
                  <a:srgbClr val="FFFFFF"/>
                </a:solidFill>
                <a:latin typeface="Verdana" charset="0"/>
                <a:cs typeface="Verdana" charset="0"/>
              </a:rPr>
              <a:pPr/>
              <a:t>20</a:t>
            </a:fld>
            <a:r>
              <a:rPr lang="en-US" sz="1200" b="1">
                <a:solidFill>
                  <a:srgbClr val="FFFFFF"/>
                </a:solidFill>
                <a:latin typeface="Verdana" charset="0"/>
                <a:cs typeface="Verdana" charset="0"/>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2947"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a:solidFill>
                  <a:schemeClr val="bg1"/>
                </a:solidFill>
                <a:latin typeface="Verdana" charset="0"/>
                <a:cs typeface="Verdana" charset="0"/>
              </a:rPr>
              <a:t>CEG – Solutions identified</a:t>
            </a:r>
            <a:endParaRPr lang="en-GB" sz="2000">
              <a:solidFill>
                <a:schemeClr val="bg1"/>
              </a:solidFill>
              <a:latin typeface="Verdana" charset="0"/>
              <a:cs typeface="Verdana" charset="0"/>
            </a:endParaRPr>
          </a:p>
        </p:txBody>
      </p:sp>
      <p:pic>
        <p:nvPicPr>
          <p:cNvPr id="829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Content Placeholder 12"/>
          <p:cNvSpPr txBox="1">
            <a:spLocks noGrp="1"/>
          </p:cNvSpPr>
          <p:nvPr>
            <p:ph idx="1"/>
          </p:nvPr>
        </p:nvSpPr>
        <p:spPr>
          <a:xfrm>
            <a:off x="457200" y="1895475"/>
            <a:ext cx="8229600" cy="3694113"/>
          </a:xfrm>
          <a:ln>
            <a:solidFill>
              <a:schemeClr val="accent1"/>
            </a:solidFill>
          </a:ln>
        </p:spPr>
        <p:txBody>
          <a:bodyPr rtlCol="0">
            <a:spAutoFit/>
          </a:bodyPr>
          <a:lstStyle/>
          <a:p>
            <a:pPr marL="0" indent="0">
              <a:buFont typeface="Arial" charset="0"/>
              <a:buNone/>
              <a:defRPr/>
            </a:pPr>
            <a:r>
              <a:rPr lang="en-GB" sz="1800" b="1" dirty="0">
                <a:latin typeface="Verdana"/>
                <a:cs typeface="Verdana"/>
              </a:rPr>
              <a:t>Five options to be pursued in parallel:</a:t>
            </a:r>
          </a:p>
          <a:p>
            <a:pPr>
              <a:defRPr/>
            </a:pPr>
            <a:endParaRPr lang="en-GB" sz="1800" b="1" dirty="0">
              <a:latin typeface="Verdana"/>
              <a:cs typeface="Verdana"/>
            </a:endParaRPr>
          </a:p>
          <a:p>
            <a:pPr>
              <a:buFont typeface="+mj-lt"/>
              <a:buAutoNum type="arabicPeriod"/>
              <a:defRPr/>
            </a:pPr>
            <a:r>
              <a:rPr lang="en-GB" sz="1800" b="1" dirty="0">
                <a:latin typeface="Verdana"/>
                <a:cs typeface="Verdana"/>
              </a:rPr>
              <a:t>More efficient MLA</a:t>
            </a:r>
          </a:p>
          <a:p>
            <a:pPr>
              <a:buFont typeface="+mj-lt"/>
              <a:buAutoNum type="arabicPeriod"/>
              <a:defRPr/>
            </a:pPr>
            <a:endParaRPr lang="en-GB" sz="1800" b="1" dirty="0">
              <a:latin typeface="Verdana"/>
              <a:cs typeface="Verdana"/>
            </a:endParaRPr>
          </a:p>
          <a:p>
            <a:pPr>
              <a:buFont typeface="+mj-lt"/>
              <a:buAutoNum type="arabicPeriod"/>
              <a:defRPr/>
            </a:pPr>
            <a:r>
              <a:rPr lang="en-GB" sz="1800" b="1" dirty="0">
                <a:latin typeface="Verdana"/>
                <a:cs typeface="Verdana"/>
              </a:rPr>
              <a:t>Guidance Note on Article 18</a:t>
            </a:r>
          </a:p>
          <a:p>
            <a:pPr>
              <a:buFont typeface="+mj-lt"/>
              <a:buAutoNum type="arabicPeriod"/>
              <a:defRPr/>
            </a:pPr>
            <a:endParaRPr lang="en-GB" sz="1800" b="1" dirty="0">
              <a:latin typeface="Verdana"/>
              <a:cs typeface="Verdana"/>
            </a:endParaRPr>
          </a:p>
          <a:p>
            <a:pPr>
              <a:buFont typeface="+mj-lt"/>
              <a:buAutoNum type="arabicPeriod"/>
              <a:defRPr/>
            </a:pPr>
            <a:r>
              <a:rPr lang="en-GB" sz="1800" b="1" dirty="0">
                <a:latin typeface="Verdana"/>
                <a:cs typeface="Verdana"/>
              </a:rPr>
              <a:t>Domestic rules on production orders (Article 18)</a:t>
            </a:r>
          </a:p>
          <a:p>
            <a:pPr>
              <a:buFont typeface="+mj-lt"/>
              <a:buAutoNum type="arabicPeriod"/>
              <a:defRPr/>
            </a:pPr>
            <a:endParaRPr lang="en-GB" sz="1800" b="1" dirty="0">
              <a:latin typeface="Verdana"/>
              <a:cs typeface="Verdana"/>
            </a:endParaRPr>
          </a:p>
          <a:p>
            <a:pPr>
              <a:buFont typeface="+mj-lt"/>
              <a:buAutoNum type="arabicPeriod"/>
              <a:defRPr/>
            </a:pPr>
            <a:r>
              <a:rPr lang="en-GB" sz="1800" b="1" dirty="0">
                <a:latin typeface="Verdana"/>
                <a:cs typeface="Verdana"/>
              </a:rPr>
              <a:t>Cooperation with providers: practical measures</a:t>
            </a:r>
          </a:p>
          <a:p>
            <a:pPr>
              <a:buFont typeface="+mj-lt"/>
              <a:buAutoNum type="arabicPeriod"/>
              <a:defRPr/>
            </a:pPr>
            <a:endParaRPr lang="en-GB" sz="1800" b="1" dirty="0">
              <a:latin typeface="Verdana"/>
              <a:cs typeface="Verdana"/>
            </a:endParaRPr>
          </a:p>
          <a:p>
            <a:pPr>
              <a:buFont typeface="+mj-lt"/>
              <a:buAutoNum type="arabicPeriod"/>
              <a:defRPr/>
            </a:pPr>
            <a:r>
              <a:rPr lang="en-GB" sz="1800" b="1" dirty="0">
                <a:latin typeface="Verdana"/>
                <a:cs typeface="Verdana"/>
              </a:rPr>
              <a:t>Protocol to Budapest Convention</a:t>
            </a:r>
          </a:p>
        </p:txBody>
      </p:sp>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2951"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9118E828-FAD9-7D48-9092-E67EEB13D39C}" type="slidenum">
              <a:rPr lang="en-US" sz="1200" b="1">
                <a:solidFill>
                  <a:srgbClr val="FFFFFF"/>
                </a:solidFill>
                <a:latin typeface="Verdana" charset="0"/>
                <a:cs typeface="Verdana" charset="0"/>
              </a:rPr>
              <a:pPr/>
              <a:t>21</a:t>
            </a:fld>
            <a:r>
              <a:rPr lang="en-US" sz="1200" b="1">
                <a:solidFill>
                  <a:srgbClr val="FFFFFF"/>
                </a:solidFill>
                <a:latin typeface="Verdana" charset="0"/>
                <a:cs typeface="Verdana" charset="0"/>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1"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S.1. More efficient MLA</a:t>
            </a:r>
            <a:endParaRPr lang="en-GB" sz="1800">
              <a:solidFill>
                <a:schemeClr val="bg1"/>
              </a:solidFill>
              <a:latin typeface="Verdana" charset="0"/>
              <a:cs typeface="Verdana" charset="0"/>
            </a:endParaRPr>
          </a:p>
        </p:txBody>
      </p:sp>
      <p:pic>
        <p:nvPicPr>
          <p:cNvPr id="839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3973" name="Content Placeholder 12"/>
          <p:cNvSpPr>
            <a:spLocks noGrp="1"/>
          </p:cNvSpPr>
          <p:nvPr>
            <p:ph idx="1"/>
          </p:nvPr>
        </p:nvSpPr>
        <p:spPr>
          <a:xfrm>
            <a:off x="457200" y="1773238"/>
            <a:ext cx="8229600" cy="4124325"/>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a:latin typeface="Verdana" charset="0"/>
                <a:ea typeface="MS PGothic" charset="0"/>
                <a:cs typeface="Verdana" charset="0"/>
              </a:rPr>
              <a:t>Implement legal and practical measures </a:t>
            </a:r>
            <a:r>
              <a:rPr lang="en-GB" sz="1800">
                <a:latin typeface="Verdana" charset="0"/>
                <a:ea typeface="MS PGothic" charset="0"/>
                <a:cs typeface="Verdana" charset="0"/>
                <a:sym typeface="Wingdings" charset="0"/>
              </a:rPr>
              <a:t> </a:t>
            </a:r>
            <a:r>
              <a:rPr lang="en-GB" sz="1800">
                <a:latin typeface="Verdana" charset="0"/>
                <a:ea typeface="MS PGothic" charset="0"/>
                <a:cs typeface="Verdana" charset="0"/>
              </a:rPr>
              <a:t>Recommendations 1 – 15 of T-CY assessment report on MLA at domestic levels</a:t>
            </a:r>
          </a:p>
          <a:p>
            <a:pPr lvl="1">
              <a:spcBef>
                <a:spcPts val="600"/>
              </a:spcBef>
              <a:spcAft>
                <a:spcPts val="600"/>
              </a:spcAft>
            </a:pPr>
            <a:r>
              <a:rPr lang="en-GB" sz="1400">
                <a:latin typeface="Verdana" charset="0"/>
                <a:ea typeface="ＭＳ Ｐゴシック" charset="0"/>
              </a:rPr>
              <a:t>More resources and training</a:t>
            </a:r>
          </a:p>
          <a:p>
            <a:pPr lvl="1">
              <a:spcBef>
                <a:spcPts val="600"/>
              </a:spcBef>
              <a:spcAft>
                <a:spcPts val="600"/>
              </a:spcAft>
            </a:pPr>
            <a:r>
              <a:rPr lang="en-GB" sz="1400">
                <a:latin typeface="Verdana" charset="0"/>
                <a:ea typeface="ＭＳ Ｐゴシック" charset="0"/>
              </a:rPr>
              <a:t>Electronic transmission of requests</a:t>
            </a:r>
          </a:p>
          <a:p>
            <a:pPr lvl="1">
              <a:spcBef>
                <a:spcPts val="600"/>
              </a:spcBef>
              <a:spcAft>
                <a:spcPts val="600"/>
              </a:spcAft>
            </a:pPr>
            <a:r>
              <a:rPr lang="en-GB" sz="1400">
                <a:latin typeface="Verdana" charset="0"/>
                <a:ea typeface="ＭＳ Ｐゴシック" charset="0"/>
              </a:rPr>
              <a:t>Streamlining of procedures </a:t>
            </a:r>
          </a:p>
          <a:p>
            <a:pPr lvl="1">
              <a:spcBef>
                <a:spcPts val="600"/>
              </a:spcBef>
              <a:spcAft>
                <a:spcPts val="600"/>
              </a:spcAft>
            </a:pPr>
            <a:r>
              <a:rPr lang="en-GB" sz="1400">
                <a:latin typeface="Verdana" charset="0"/>
                <a:ea typeface="ＭＳ Ｐゴシック" charset="0"/>
              </a:rPr>
              <a:t>Etc.</a:t>
            </a:r>
          </a:p>
          <a:p>
            <a:pPr>
              <a:spcBef>
                <a:spcPts val="1200"/>
              </a:spcBef>
              <a:spcAft>
                <a:spcPts val="1200"/>
              </a:spcAft>
              <a:buFont typeface="Wingdings" charset="0"/>
              <a:buChar char="§"/>
            </a:pPr>
            <a:r>
              <a:rPr lang="en-GB" sz="1800">
                <a:latin typeface="Verdana" charset="0"/>
                <a:ea typeface="MS PGothic" charset="0"/>
                <a:cs typeface="Verdana" charset="0"/>
              </a:rPr>
              <a:t>Parties to establish emergency procedures for obtaining data in their MLA systems</a:t>
            </a:r>
          </a:p>
          <a:p>
            <a:pPr>
              <a:spcBef>
                <a:spcPts val="1200"/>
              </a:spcBef>
              <a:spcAft>
                <a:spcPts val="1200"/>
              </a:spcAft>
              <a:buFont typeface="Wingdings" charset="0"/>
              <a:buChar char="§"/>
            </a:pPr>
            <a:r>
              <a:rPr lang="en-GB" sz="1800" b="1">
                <a:latin typeface="Verdana" charset="0"/>
                <a:ea typeface="MS PGothic" charset="0"/>
                <a:cs typeface="Verdana" charset="0"/>
              </a:rPr>
              <a:t>Parties to facilitate access to subscriber information in domestic legislation </a:t>
            </a:r>
            <a:r>
              <a:rPr lang="en-GB" sz="1800">
                <a:latin typeface="Verdana" charset="0"/>
                <a:ea typeface="MS PGothic" charset="0"/>
                <a:cs typeface="Verdana" charset="0"/>
              </a:rPr>
              <a:t>(full implementation of Article 18 Budapest Convention)</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D1B745BC-1DBC-0F4A-815D-C0BD4E3DE53F}" type="slidenum">
              <a:rPr lang="en-US" sz="1200" b="1">
                <a:solidFill>
                  <a:srgbClr val="FFFFFF"/>
                </a:solidFill>
                <a:latin typeface="Verdana" charset="0"/>
                <a:cs typeface="Verdana" charset="0"/>
              </a:rPr>
              <a:pPr/>
              <a:t>22</a:t>
            </a:fld>
            <a:r>
              <a:rPr lang="en-US" sz="1200" b="1">
                <a:solidFill>
                  <a:srgbClr val="FFFFFF"/>
                </a:solidFill>
                <a:latin typeface="Verdana" charset="0"/>
                <a:cs typeface="Verdana"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4995"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S.2. Guidance Note on Article 18 </a:t>
            </a:r>
            <a:endParaRPr lang="en-GB" sz="1800">
              <a:solidFill>
                <a:schemeClr val="bg1"/>
              </a:solidFill>
              <a:latin typeface="Verdana" charset="0"/>
              <a:cs typeface="Verdana" charset="0"/>
            </a:endParaRPr>
          </a:p>
        </p:txBody>
      </p:sp>
      <p:pic>
        <p:nvPicPr>
          <p:cNvPr id="849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Content Placeholder 12"/>
          <p:cNvSpPr txBox="1">
            <a:spLocks noGrp="1"/>
          </p:cNvSpPr>
          <p:nvPr>
            <p:ph idx="1"/>
          </p:nvPr>
        </p:nvSpPr>
        <p:spPr>
          <a:xfrm>
            <a:off x="457200" y="2028825"/>
            <a:ext cx="8229600" cy="3200400"/>
          </a:xfrm>
          <a:ln>
            <a:solidFill>
              <a:schemeClr val="accent1"/>
            </a:solidFill>
          </a:ln>
        </p:spPr>
        <p:txBody>
          <a:bodyPr rtlCol="0">
            <a:spAutoFit/>
          </a:bodyPr>
          <a:lstStyle/>
          <a:p>
            <a:pPr>
              <a:spcBef>
                <a:spcPts val="1200"/>
              </a:spcBef>
              <a:spcAft>
                <a:spcPts val="1200"/>
              </a:spcAft>
              <a:buFont typeface="Wingdings" panose="05000000000000000000" pitchFamily="2" charset="2"/>
              <a:buChar char="§"/>
              <a:defRPr/>
            </a:pPr>
            <a:r>
              <a:rPr lang="en-GB" sz="1800" dirty="0">
                <a:latin typeface="Verdana"/>
                <a:cs typeface="Verdana"/>
              </a:rPr>
              <a:t>Guidance Note on Article 18 Budapest Convention on production of subscriber information:</a:t>
            </a:r>
          </a:p>
          <a:p>
            <a:pPr marL="809625">
              <a:spcBef>
                <a:spcPts val="1200"/>
              </a:spcBef>
              <a:spcAft>
                <a:spcPts val="1200"/>
              </a:spcAft>
              <a:buFont typeface="Wingdings" panose="05000000000000000000" pitchFamily="2" charset="2"/>
              <a:buChar char="§"/>
              <a:defRPr/>
            </a:pPr>
            <a:r>
              <a:rPr lang="en-GB" sz="1800" dirty="0">
                <a:latin typeface="Verdana"/>
                <a:cs typeface="Verdana"/>
              </a:rPr>
              <a:t>Domestic production orders </a:t>
            </a:r>
            <a:r>
              <a:rPr lang="en-GB" sz="1800" b="1" dirty="0">
                <a:latin typeface="Verdana"/>
                <a:cs typeface="Verdana"/>
              </a:rPr>
              <a:t>if a provider is in the territory of a Party even if data is stored in another jurisdiction </a:t>
            </a:r>
            <a:r>
              <a:rPr lang="en-GB" sz="1800" dirty="0">
                <a:latin typeface="Verdana"/>
                <a:cs typeface="Verdana"/>
              </a:rPr>
              <a:t>(Article 18.1.a)</a:t>
            </a:r>
          </a:p>
          <a:p>
            <a:pPr marL="809625">
              <a:spcBef>
                <a:spcPts val="1200"/>
              </a:spcBef>
              <a:spcAft>
                <a:spcPts val="1200"/>
              </a:spcAft>
              <a:buFont typeface="Wingdings" panose="05000000000000000000" pitchFamily="2" charset="2"/>
              <a:buChar char="§"/>
              <a:defRPr/>
            </a:pPr>
            <a:r>
              <a:rPr lang="en-GB" sz="1800" dirty="0">
                <a:latin typeface="Verdana"/>
                <a:cs typeface="Verdana"/>
              </a:rPr>
              <a:t>Domestic production orders for subscriber information </a:t>
            </a:r>
            <a:r>
              <a:rPr lang="en-GB" sz="1800" b="1" dirty="0">
                <a:latin typeface="Verdana"/>
                <a:cs typeface="Verdana"/>
              </a:rPr>
              <a:t>if a provider is NOT necessarily in the territory of a Party but is offering a service in the territory of the Party </a:t>
            </a:r>
            <a:r>
              <a:rPr lang="en-GB" sz="1800" dirty="0">
                <a:latin typeface="Verdana"/>
                <a:cs typeface="Verdana"/>
              </a:rPr>
              <a:t>(Article 18.1.b)</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4999"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B805A223-A6AD-6C4F-B17C-019B8AE10AD3}" type="slidenum">
              <a:rPr lang="en-US" sz="1200" b="1">
                <a:solidFill>
                  <a:srgbClr val="FFFFFF"/>
                </a:solidFill>
                <a:latin typeface="Verdana" charset="0"/>
                <a:cs typeface="Verdana" charset="0"/>
              </a:rPr>
              <a:pPr/>
              <a:t>23</a:t>
            </a:fld>
            <a:r>
              <a:rPr lang="en-US" sz="1200" b="1">
                <a:solidFill>
                  <a:srgbClr val="FFFFFF"/>
                </a:solidFill>
                <a:latin typeface="Verdana" charset="0"/>
                <a:cs typeface="Verdana" charset="0"/>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19"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S.3. Domestic rules for production orders</a:t>
            </a:r>
          </a:p>
        </p:txBody>
      </p:sp>
      <p:pic>
        <p:nvPicPr>
          <p:cNvPr id="860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6021" name="Content Placeholder 12"/>
          <p:cNvSpPr>
            <a:spLocks noGrp="1"/>
          </p:cNvSpPr>
          <p:nvPr>
            <p:ph idx="1"/>
          </p:nvPr>
        </p:nvSpPr>
        <p:spPr>
          <a:xfrm>
            <a:off x="457200" y="2693988"/>
            <a:ext cx="8229600" cy="1814512"/>
          </a:xfrm>
          <a:ln>
            <a:solidFill>
              <a:schemeClr val="accent1"/>
            </a:solidFill>
            <a:miter lim="800000"/>
            <a:headEnd/>
            <a:tailEnd/>
          </a:ln>
        </p:spPr>
        <p:txBody>
          <a:bodyPr>
            <a:spAutoFit/>
          </a:bodyPr>
          <a:lstStyle/>
          <a:p>
            <a:pPr>
              <a:spcBef>
                <a:spcPts val="1200"/>
              </a:spcBef>
              <a:spcAft>
                <a:spcPts val="1200"/>
              </a:spcAft>
              <a:buFont typeface="Wingdings" charset="0"/>
              <a:buChar char="§"/>
            </a:pPr>
            <a:r>
              <a:rPr lang="en-GB" sz="1800">
                <a:latin typeface="Verdana" charset="0"/>
                <a:ea typeface="MS PGothic" charset="0"/>
                <a:cs typeface="Verdana" charset="0"/>
              </a:rPr>
              <a:t>Proper implementation of Article 18 at domestic levels</a:t>
            </a:r>
          </a:p>
          <a:p>
            <a:pPr>
              <a:spcBef>
                <a:spcPts val="1200"/>
              </a:spcBef>
              <a:spcAft>
                <a:spcPts val="1200"/>
              </a:spcAft>
              <a:buFont typeface="Wingdings" charset="0"/>
              <a:buChar char="§"/>
            </a:pPr>
            <a:r>
              <a:rPr lang="en-GB" sz="1800" b="1">
                <a:latin typeface="Verdana" charset="0"/>
                <a:ea typeface="MS PGothic" charset="0"/>
                <a:cs typeface="Verdana" charset="0"/>
              </a:rPr>
              <a:t>Lighter regime for production of subscriber information </a:t>
            </a:r>
            <a:r>
              <a:rPr lang="en-GB" sz="1800">
                <a:latin typeface="Verdana" charset="0"/>
                <a:ea typeface="MS PGothic" charset="0"/>
                <a:cs typeface="Verdana" charset="0"/>
              </a:rPr>
              <a:t>(as compared to traffic and content data)</a:t>
            </a:r>
          </a:p>
          <a:p>
            <a:pPr>
              <a:spcBef>
                <a:spcPts val="1200"/>
              </a:spcBef>
              <a:spcAft>
                <a:spcPts val="1200"/>
              </a:spcAft>
              <a:buFont typeface="Wingdings" charset="0"/>
              <a:buChar char="§"/>
            </a:pPr>
            <a:r>
              <a:rPr lang="en-GB" sz="1800">
                <a:latin typeface="Verdana" charset="0"/>
                <a:ea typeface="MS PGothic" charset="0"/>
                <a:cs typeface="Verdana" charset="0"/>
              </a:rPr>
              <a:t>Use of information obtained as evidence in criminal proceedings</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2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87044967-BDA1-C946-9635-D77A72C44381}" type="slidenum">
              <a:rPr lang="en-US" sz="1200" b="1">
                <a:solidFill>
                  <a:srgbClr val="FFFFFF"/>
                </a:solidFill>
                <a:latin typeface="Verdana" charset="0"/>
                <a:cs typeface="Verdana" charset="0"/>
              </a:rPr>
              <a:pPr/>
              <a:t>24</a:t>
            </a:fld>
            <a:r>
              <a:rPr lang="en-US" sz="1200" b="1">
                <a:solidFill>
                  <a:srgbClr val="FFFFFF"/>
                </a:solidFill>
                <a:latin typeface="Verdana" charset="0"/>
                <a:cs typeface="Verdana" charset="0"/>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7043" name="TextBox 7"/>
          <p:cNvSpPr txBox="1">
            <a:spLocks noChangeArrowheads="1"/>
          </p:cNvSpPr>
          <p:nvPr/>
        </p:nvSpPr>
        <p:spPr bwMode="auto">
          <a:xfrm>
            <a:off x="1403350" y="188913"/>
            <a:ext cx="76327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S.4. Cooperation with providers</a:t>
            </a:r>
          </a:p>
        </p:txBody>
      </p:sp>
      <p:pic>
        <p:nvPicPr>
          <p:cNvPr id="870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Content Placeholder 12"/>
          <p:cNvSpPr txBox="1">
            <a:spLocks noGrp="1"/>
          </p:cNvSpPr>
          <p:nvPr>
            <p:ph idx="1"/>
          </p:nvPr>
        </p:nvSpPr>
        <p:spPr>
          <a:xfrm>
            <a:off x="457200" y="1905000"/>
            <a:ext cx="8229600" cy="3540125"/>
          </a:xfrm>
          <a:ln>
            <a:solidFill>
              <a:schemeClr val="accent1"/>
            </a:solidFill>
          </a:ln>
        </p:spPr>
        <p:txBody>
          <a:bodyPr rtlCol="0">
            <a:spAutoFit/>
          </a:bodyPr>
          <a:lstStyle/>
          <a:p>
            <a:pPr marL="0" indent="0">
              <a:spcBef>
                <a:spcPts val="1200"/>
              </a:spcBef>
              <a:spcAft>
                <a:spcPts val="1200"/>
              </a:spcAft>
              <a:buFont typeface="Arial" charset="0"/>
              <a:buNone/>
              <a:defRPr/>
            </a:pPr>
            <a:r>
              <a:rPr lang="en-GB" sz="1800" dirty="0">
                <a:latin typeface="Verdana"/>
                <a:cs typeface="Verdana"/>
              </a:rPr>
              <a:t>Pending longer-term solutions:</a:t>
            </a:r>
          </a:p>
          <a:p>
            <a:pPr>
              <a:spcBef>
                <a:spcPts val="1200"/>
              </a:spcBef>
              <a:spcAft>
                <a:spcPts val="1200"/>
              </a:spcAft>
              <a:buFont typeface="Wingdings" panose="05000000000000000000" pitchFamily="2" charset="2"/>
              <a:buChar char="§"/>
              <a:defRPr/>
            </a:pPr>
            <a:r>
              <a:rPr lang="en-GB" sz="1800" dirty="0">
                <a:latin typeface="Verdana"/>
                <a:cs typeface="Verdana"/>
              </a:rPr>
              <a:t>Practical measures to </a:t>
            </a:r>
            <a:r>
              <a:rPr lang="en-GB" sz="1800" b="1" dirty="0">
                <a:latin typeface="Verdana"/>
                <a:cs typeface="Verdana"/>
              </a:rPr>
              <a:t>facilitate trans-border cooperation between service providers and criminal justice authorities</a:t>
            </a:r>
          </a:p>
          <a:p>
            <a:pPr>
              <a:spcBef>
                <a:spcPts val="1200"/>
              </a:spcBef>
              <a:spcAft>
                <a:spcPts val="1200"/>
              </a:spcAft>
              <a:buFont typeface="Wingdings" panose="05000000000000000000" pitchFamily="2" charset="2"/>
              <a:buChar char="§"/>
              <a:defRPr/>
            </a:pPr>
            <a:r>
              <a:rPr lang="en-GB" sz="1800" dirty="0">
                <a:latin typeface="Verdana"/>
                <a:cs typeface="Verdana"/>
              </a:rPr>
              <a:t>Focus on disclosure of subscriber information upon lawful requests in specific criminal investigations</a:t>
            </a:r>
          </a:p>
          <a:p>
            <a:pPr>
              <a:spcBef>
                <a:spcPts val="1200"/>
              </a:spcBef>
              <a:spcAft>
                <a:spcPts val="1200"/>
              </a:spcAft>
              <a:buFont typeface="Wingdings" panose="05000000000000000000" pitchFamily="2" charset="2"/>
              <a:buChar char="§"/>
              <a:defRPr/>
            </a:pPr>
            <a:r>
              <a:rPr lang="en-GB" sz="1800" dirty="0">
                <a:latin typeface="Verdana"/>
                <a:cs typeface="Verdana"/>
              </a:rPr>
              <a:t>Emergency situations</a:t>
            </a:r>
          </a:p>
          <a:p>
            <a:pPr>
              <a:spcBef>
                <a:spcPts val="1200"/>
              </a:spcBef>
              <a:spcAft>
                <a:spcPts val="1200"/>
              </a:spcAft>
              <a:buFont typeface="Wingdings" panose="05000000000000000000" pitchFamily="2" charset="2"/>
              <a:buChar char="§"/>
              <a:defRPr/>
            </a:pPr>
            <a:r>
              <a:rPr lang="en-GB" sz="1800" dirty="0">
                <a:latin typeface="Verdana"/>
                <a:cs typeface="Verdana"/>
              </a:rPr>
              <a:t>Consideration of </a:t>
            </a:r>
            <a:r>
              <a:rPr lang="en-GB" sz="1800" b="1" dirty="0">
                <a:latin typeface="Verdana"/>
                <a:cs typeface="Verdana"/>
              </a:rPr>
              <a:t>legitimate interests and data protection </a:t>
            </a:r>
            <a:r>
              <a:rPr lang="en-GB" sz="1800" dirty="0">
                <a:latin typeface="Verdana"/>
                <a:cs typeface="Verdana"/>
              </a:rPr>
              <a:t>requirements</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7047"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B51662E3-81A8-7647-A93B-3462761657BB}" type="slidenum">
              <a:rPr lang="en-US" sz="1200" b="1">
                <a:solidFill>
                  <a:srgbClr val="FFFFFF"/>
                </a:solidFill>
                <a:latin typeface="Verdana" charset="0"/>
                <a:cs typeface="Verdana" charset="0"/>
              </a:rPr>
              <a:pPr/>
              <a:t>25</a:t>
            </a:fld>
            <a:r>
              <a:rPr lang="en-US" sz="1200" b="1">
                <a:solidFill>
                  <a:srgbClr val="FFFFFF"/>
                </a:solidFill>
                <a:latin typeface="Verdana" charset="0"/>
                <a:cs typeface="Verdana" charset="0"/>
              </a:rPr>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8067" name="TextBox 7"/>
          <p:cNvSpPr txBox="1">
            <a:spLocks noChangeArrowheads="1"/>
          </p:cNvSpPr>
          <p:nvPr/>
        </p:nvSpPr>
        <p:spPr bwMode="auto">
          <a:xfrm>
            <a:off x="1403350" y="44450"/>
            <a:ext cx="7632700" cy="954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S.5. Protocol to the Budapest Convention (1/2)</a:t>
            </a:r>
          </a:p>
        </p:txBody>
      </p:sp>
      <p:pic>
        <p:nvPicPr>
          <p:cNvPr id="880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8069" name="Content Placeholder 12"/>
          <p:cNvSpPr>
            <a:spLocks noGrp="1"/>
          </p:cNvSpPr>
          <p:nvPr>
            <p:ph idx="1"/>
          </p:nvPr>
        </p:nvSpPr>
        <p:spPr>
          <a:xfrm>
            <a:off x="539750" y="1196975"/>
            <a:ext cx="8064500" cy="5308600"/>
          </a:xfrm>
          <a:ln>
            <a:solidFill>
              <a:srgbClr val="2F618F"/>
            </a:solidFill>
            <a:miter lim="800000"/>
            <a:headEnd/>
            <a:tailEnd/>
          </a:ln>
        </p:spPr>
        <p:txBody>
          <a:bodyPr>
            <a:spAutoFit/>
          </a:bodyPr>
          <a:lstStyle/>
          <a:p>
            <a:pPr marL="0" indent="0">
              <a:spcBef>
                <a:spcPts val="1200"/>
              </a:spcBef>
              <a:spcAft>
                <a:spcPts val="1200"/>
              </a:spcAft>
              <a:buFont typeface="Arial" charset="0"/>
              <a:buNone/>
            </a:pPr>
            <a:r>
              <a:rPr lang="en-GB" sz="1800">
                <a:latin typeface="Verdana" charset="0"/>
                <a:ea typeface="MS PGothic" charset="0"/>
                <a:cs typeface="Verdana" charset="0"/>
              </a:rPr>
              <a:t>A. Provisions for </a:t>
            </a:r>
            <a:r>
              <a:rPr lang="en-GB" sz="1800" b="1">
                <a:latin typeface="Verdana" charset="0"/>
                <a:ea typeface="MS PGothic" charset="0"/>
                <a:cs typeface="Verdana" charset="0"/>
              </a:rPr>
              <a:t>more efficient MLA</a:t>
            </a:r>
          </a:p>
          <a:p>
            <a:pPr lvl="1">
              <a:spcBef>
                <a:spcPts val="600"/>
              </a:spcBef>
              <a:spcAft>
                <a:spcPts val="600"/>
              </a:spcAft>
            </a:pPr>
            <a:r>
              <a:rPr lang="en-GB" sz="1400">
                <a:latin typeface="Verdana" charset="0"/>
                <a:ea typeface="ＭＳ Ｐゴシック" charset="0"/>
              </a:rPr>
              <a:t>International production orders </a:t>
            </a:r>
          </a:p>
          <a:p>
            <a:pPr lvl="1">
              <a:spcBef>
                <a:spcPts val="600"/>
              </a:spcBef>
              <a:spcAft>
                <a:spcPts val="600"/>
              </a:spcAft>
            </a:pPr>
            <a:r>
              <a:rPr lang="en-GB" sz="1400">
                <a:latin typeface="Verdana" charset="0"/>
                <a:ea typeface="ＭＳ Ｐゴシック" charset="0"/>
              </a:rPr>
              <a:t>Simplified MLA for subscriber information</a:t>
            </a:r>
          </a:p>
          <a:p>
            <a:pPr lvl="1">
              <a:spcBef>
                <a:spcPts val="600"/>
              </a:spcBef>
              <a:spcAft>
                <a:spcPts val="600"/>
              </a:spcAft>
            </a:pPr>
            <a:r>
              <a:rPr lang="en-GB" sz="1400">
                <a:latin typeface="Verdana" charset="0"/>
                <a:ea typeface="ＭＳ Ｐゴシック" charset="0"/>
              </a:rPr>
              <a:t>Direct cooperation between judicial authorities in MLA</a:t>
            </a:r>
          </a:p>
          <a:p>
            <a:pPr lvl="1">
              <a:spcBef>
                <a:spcPts val="600"/>
              </a:spcBef>
              <a:spcAft>
                <a:spcPts val="600"/>
              </a:spcAft>
            </a:pPr>
            <a:r>
              <a:rPr lang="en-GB" sz="1400">
                <a:latin typeface="Verdana" charset="0"/>
                <a:ea typeface="ＭＳ Ｐゴシック" charset="0"/>
              </a:rPr>
              <a:t>Joint investigations and joint investigation teams</a:t>
            </a:r>
          </a:p>
          <a:p>
            <a:pPr lvl="1">
              <a:spcBef>
                <a:spcPts val="600"/>
              </a:spcBef>
              <a:spcAft>
                <a:spcPts val="600"/>
              </a:spcAft>
            </a:pPr>
            <a:r>
              <a:rPr lang="en-GB" sz="1400">
                <a:latin typeface="Verdana" charset="0"/>
                <a:ea typeface="ＭＳ Ｐゴシック" charset="0"/>
              </a:rPr>
              <a:t>Requests in English. Audio-video hearings.</a:t>
            </a:r>
          </a:p>
          <a:p>
            <a:pPr lvl="1">
              <a:spcBef>
                <a:spcPts val="600"/>
              </a:spcBef>
              <a:spcAft>
                <a:spcPts val="600"/>
              </a:spcAft>
            </a:pPr>
            <a:r>
              <a:rPr lang="en-GB" sz="1400">
                <a:latin typeface="Verdana" charset="0"/>
                <a:ea typeface="ＭＳ Ｐゴシック" charset="0"/>
              </a:rPr>
              <a:t>Emergency procedures</a:t>
            </a:r>
          </a:p>
          <a:p>
            <a:pPr marL="0" indent="0">
              <a:spcBef>
                <a:spcPts val="1200"/>
              </a:spcBef>
              <a:spcAft>
                <a:spcPts val="1200"/>
              </a:spcAft>
              <a:buFont typeface="Arial" charset="0"/>
              <a:buNone/>
            </a:pPr>
            <a:r>
              <a:rPr lang="en-GB" sz="1800">
                <a:latin typeface="Verdana" charset="0"/>
                <a:ea typeface="MS PGothic" charset="0"/>
                <a:cs typeface="Verdana" charset="0"/>
              </a:rPr>
              <a:t>B. </a:t>
            </a:r>
            <a:r>
              <a:rPr lang="en-GB" sz="1800" b="1">
                <a:latin typeface="Verdana" charset="0"/>
                <a:ea typeface="MS PGothic" charset="0"/>
                <a:cs typeface="Verdana" charset="0"/>
              </a:rPr>
              <a:t>Direct cooperation with providers in other jurisdictions</a:t>
            </a:r>
          </a:p>
          <a:p>
            <a:pPr lvl="1">
              <a:spcBef>
                <a:spcPts val="600"/>
              </a:spcBef>
              <a:spcAft>
                <a:spcPts val="600"/>
              </a:spcAft>
            </a:pPr>
            <a:r>
              <a:rPr lang="en-GB" sz="1400">
                <a:latin typeface="Verdana" charset="0"/>
                <a:ea typeface="ＭＳ Ｐゴシック" charset="0"/>
                <a:cs typeface="ＭＳ Ｐゴシック" charset="0"/>
              </a:rPr>
              <a:t>Disclosure of data by LEA to a service provider abroad in specific situations</a:t>
            </a:r>
          </a:p>
          <a:p>
            <a:pPr lvl="1">
              <a:spcBef>
                <a:spcPts val="600"/>
              </a:spcBef>
              <a:spcAft>
                <a:spcPts val="600"/>
              </a:spcAft>
            </a:pPr>
            <a:r>
              <a:rPr lang="en-GB" sz="1400">
                <a:latin typeface="Verdana" charset="0"/>
                <a:ea typeface="ＭＳ Ｐゴシック" charset="0"/>
                <a:cs typeface="ＭＳ Ｐゴシック" charset="0"/>
              </a:rPr>
              <a:t>Disclosure of subscriber information by service providers to LEA abroad with conditions and safeguards</a:t>
            </a:r>
          </a:p>
          <a:p>
            <a:pPr lvl="1">
              <a:spcBef>
                <a:spcPts val="600"/>
              </a:spcBef>
              <a:spcAft>
                <a:spcPts val="600"/>
              </a:spcAft>
            </a:pPr>
            <a:r>
              <a:rPr lang="en-GB" sz="1400">
                <a:latin typeface="Verdana" charset="0"/>
                <a:ea typeface="ＭＳ Ｐゴシック" charset="0"/>
                <a:cs typeface="ＭＳ Ｐゴシック" charset="0"/>
              </a:rPr>
              <a:t>Direct preservation requests to providers abroad</a:t>
            </a:r>
          </a:p>
          <a:p>
            <a:pPr lvl="1">
              <a:spcBef>
                <a:spcPts val="600"/>
              </a:spcBef>
              <a:spcAft>
                <a:spcPts val="600"/>
              </a:spcAft>
            </a:pPr>
            <a:r>
              <a:rPr lang="en-GB" sz="1400">
                <a:latin typeface="Verdana" charset="0"/>
                <a:ea typeface="ＭＳ Ｐゴシック" charset="0"/>
                <a:cs typeface="ＭＳ Ｐゴシック" charset="0"/>
              </a:rPr>
              <a:t>Admissibility of data obtained directly in domestic proceedings</a:t>
            </a:r>
          </a:p>
          <a:p>
            <a:pPr lvl="1">
              <a:spcBef>
                <a:spcPts val="600"/>
              </a:spcBef>
              <a:spcAft>
                <a:spcPts val="600"/>
              </a:spcAft>
            </a:pPr>
            <a:r>
              <a:rPr lang="en-GB" sz="1400">
                <a:latin typeface="Verdana" charset="0"/>
                <a:ea typeface="ＭＳ Ｐゴシック" charset="0"/>
                <a:cs typeface="ＭＳ Ｐゴシック" charset="0"/>
              </a:rPr>
              <a:t>Emergency procedures</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8071"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1093B941-060C-D541-81E4-ED65AE44D0C7}" type="slidenum">
              <a:rPr lang="en-US" sz="1200" b="1">
                <a:solidFill>
                  <a:srgbClr val="FFFFFF"/>
                </a:solidFill>
                <a:latin typeface="Verdana" charset="0"/>
                <a:cs typeface="Verdana" charset="0"/>
              </a:rPr>
              <a:pPr/>
              <a:t>26</a:t>
            </a:fld>
            <a:r>
              <a:rPr lang="en-US" sz="1200" b="1">
                <a:solidFill>
                  <a:srgbClr val="FFFFFF"/>
                </a:solidFill>
                <a:latin typeface="Verdana" charset="0"/>
                <a:cs typeface="Verdana" charset="0"/>
              </a:rP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403350" y="26988"/>
            <a:ext cx="7632700"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a:solidFill>
                  <a:schemeClr val="bg1"/>
                </a:solidFill>
                <a:latin typeface="Verdana" charset="0"/>
                <a:cs typeface="Verdana" charset="0"/>
              </a:rPr>
              <a:t>S.5. Protocol to the Budapest Convention (2/2)</a:t>
            </a:r>
          </a:p>
        </p:txBody>
      </p:sp>
      <p:pic>
        <p:nvPicPr>
          <p:cNvPr id="890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9093" name="Content Placeholder 12"/>
          <p:cNvSpPr>
            <a:spLocks noGrp="1"/>
          </p:cNvSpPr>
          <p:nvPr>
            <p:ph idx="1"/>
          </p:nvPr>
        </p:nvSpPr>
        <p:spPr>
          <a:xfrm>
            <a:off x="539750" y="1350963"/>
            <a:ext cx="8064500" cy="3662362"/>
          </a:xfrm>
          <a:ln>
            <a:solidFill>
              <a:srgbClr val="2F618F"/>
            </a:solidFill>
            <a:miter lim="800000"/>
            <a:headEnd/>
            <a:tailEnd/>
          </a:ln>
        </p:spPr>
        <p:txBody>
          <a:bodyPr>
            <a:spAutoFit/>
          </a:bodyPr>
          <a:lstStyle/>
          <a:p>
            <a:pPr marL="0" indent="0">
              <a:spcBef>
                <a:spcPts val="1200"/>
              </a:spcBef>
              <a:spcAft>
                <a:spcPts val="1200"/>
              </a:spcAft>
              <a:buFont typeface="Arial" charset="0"/>
              <a:buNone/>
            </a:pPr>
            <a:r>
              <a:rPr lang="en-GB" sz="1800">
                <a:latin typeface="Verdana" charset="0"/>
                <a:ea typeface="MS PGothic" charset="0"/>
                <a:cs typeface="Verdana" charset="0"/>
              </a:rPr>
              <a:t>C. Framework and safeguards for existing practices of </a:t>
            </a:r>
            <a:r>
              <a:rPr lang="en-GB" sz="1800" b="1">
                <a:latin typeface="Verdana" charset="0"/>
                <a:ea typeface="MS PGothic" charset="0"/>
                <a:cs typeface="Verdana" charset="0"/>
              </a:rPr>
              <a:t>trans-border access to data</a:t>
            </a:r>
          </a:p>
          <a:p>
            <a:pPr lvl="1">
              <a:spcBef>
                <a:spcPts val="600"/>
              </a:spcBef>
              <a:spcAft>
                <a:spcPts val="600"/>
              </a:spcAft>
            </a:pPr>
            <a:r>
              <a:rPr lang="en-GB" sz="1400">
                <a:latin typeface="Verdana" charset="0"/>
                <a:ea typeface="ＭＳ Ｐゴシック" charset="0"/>
              </a:rPr>
              <a:t>Transborder access to data with </a:t>
            </a:r>
            <a:r>
              <a:rPr lang="en-GB" sz="1400" b="1">
                <a:latin typeface="Verdana" charset="0"/>
                <a:ea typeface="ＭＳ Ｐゴシック" charset="0"/>
              </a:rPr>
              <a:t>lawfully obtained credentials</a:t>
            </a:r>
          </a:p>
          <a:p>
            <a:pPr lvl="1">
              <a:spcBef>
                <a:spcPts val="600"/>
              </a:spcBef>
              <a:spcAft>
                <a:spcPts val="600"/>
              </a:spcAft>
            </a:pPr>
            <a:r>
              <a:rPr lang="en-GB" sz="1400">
                <a:latin typeface="Verdana" charset="0"/>
                <a:ea typeface="ＭＳ Ｐゴシック" charset="0"/>
              </a:rPr>
              <a:t>Transborder access </a:t>
            </a:r>
            <a:r>
              <a:rPr lang="en-GB" sz="1400" b="1">
                <a:latin typeface="Verdana" charset="0"/>
                <a:ea typeface="ＭＳ Ｐゴシック" charset="0"/>
              </a:rPr>
              <a:t>in good faith </a:t>
            </a:r>
            <a:r>
              <a:rPr lang="en-GB" sz="1400">
                <a:latin typeface="Verdana" charset="0"/>
                <a:ea typeface="ＭＳ Ｐゴシック" charset="0"/>
              </a:rPr>
              <a:t>or in exigent circumstances</a:t>
            </a:r>
          </a:p>
          <a:p>
            <a:pPr lvl="1">
              <a:spcBef>
                <a:spcPts val="600"/>
              </a:spcBef>
              <a:spcAft>
                <a:spcPts val="600"/>
              </a:spcAft>
            </a:pPr>
            <a:r>
              <a:rPr lang="en-GB" sz="1400">
                <a:latin typeface="Verdana" charset="0"/>
                <a:ea typeface="ＭＳ Ｐゴシック" charset="0"/>
              </a:rPr>
              <a:t>The power of disposal as connecting legal factor  </a:t>
            </a:r>
          </a:p>
          <a:p>
            <a:pPr marL="0" indent="0">
              <a:spcBef>
                <a:spcPts val="600"/>
              </a:spcBef>
              <a:spcAft>
                <a:spcPts val="600"/>
              </a:spcAft>
              <a:buFont typeface="Arial" charset="0"/>
              <a:buNone/>
            </a:pPr>
            <a:endParaRPr lang="en-GB" sz="1800">
              <a:latin typeface="Verdana" charset="0"/>
              <a:ea typeface="MS PGothic" charset="0"/>
              <a:cs typeface="Verdana" charset="0"/>
            </a:endParaRPr>
          </a:p>
          <a:p>
            <a:pPr marL="0" indent="0">
              <a:spcBef>
                <a:spcPts val="1200"/>
              </a:spcBef>
              <a:spcAft>
                <a:spcPts val="1200"/>
              </a:spcAft>
              <a:buFont typeface="Arial" charset="0"/>
              <a:buNone/>
            </a:pPr>
            <a:r>
              <a:rPr lang="en-GB" sz="1800">
                <a:latin typeface="Verdana" charset="0"/>
                <a:ea typeface="MS PGothic" charset="0"/>
                <a:cs typeface="Verdana" charset="0"/>
              </a:rPr>
              <a:t>D. </a:t>
            </a:r>
            <a:r>
              <a:rPr lang="en-GB" sz="1800" b="1">
                <a:latin typeface="Verdana" charset="0"/>
                <a:ea typeface="MS PGothic" charset="0"/>
                <a:cs typeface="Verdana" charset="0"/>
              </a:rPr>
              <a:t>Data protection</a:t>
            </a:r>
          </a:p>
          <a:p>
            <a:pPr lvl="1">
              <a:spcBef>
                <a:spcPts val="600"/>
              </a:spcBef>
              <a:spcAft>
                <a:spcPts val="600"/>
              </a:spcAft>
            </a:pPr>
            <a:r>
              <a:rPr lang="en-GB" sz="1400">
                <a:latin typeface="Verdana" charset="0"/>
                <a:ea typeface="ＭＳ Ｐゴシック" charset="0"/>
                <a:cs typeface="ＭＳ Ｐゴシック" charset="0"/>
              </a:rPr>
              <a:t>Requirements for transfer transborder by LEA to a service provider abroad</a:t>
            </a:r>
          </a:p>
          <a:p>
            <a:pPr lvl="1">
              <a:spcBef>
                <a:spcPts val="600"/>
              </a:spcBef>
              <a:spcAft>
                <a:spcPts val="600"/>
              </a:spcAft>
            </a:pPr>
            <a:r>
              <a:rPr lang="en-GB" sz="1400">
                <a:latin typeface="Verdana" charset="0"/>
                <a:ea typeface="ＭＳ Ｐゴシック" charset="0"/>
                <a:cs typeface="ＭＳ Ｐゴシック" charset="0"/>
              </a:rPr>
              <a:t>Requirements for transfer transborder by a service provider to LEA abroad</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E5A3EFE0-AF9A-3D42-8245-78E52D6DD6A1}" type="slidenum">
              <a:rPr lang="en-US" sz="1200" b="1">
                <a:solidFill>
                  <a:srgbClr val="FFFFFF"/>
                </a:solidFill>
                <a:latin typeface="Verdana" charset="0"/>
                <a:cs typeface="Verdana" charset="0"/>
              </a:rPr>
              <a:pPr/>
              <a:t>27</a:t>
            </a:fld>
            <a:r>
              <a:rPr lang="en-US" sz="1200" b="1">
                <a:solidFill>
                  <a:srgbClr val="FFFFFF"/>
                </a:solidFill>
                <a:latin typeface="Verdana" charset="0"/>
                <a:cs typeface="Verdana" charset="0"/>
              </a:rPr>
              <a:t> -</a:t>
            </a:r>
          </a:p>
        </p:txBody>
      </p:sp>
      <p:sp>
        <p:nvSpPr>
          <p:cNvPr id="89096" name="Rectangle 1"/>
          <p:cNvSpPr>
            <a:spLocks noChangeArrowheads="1"/>
          </p:cNvSpPr>
          <p:nvPr/>
        </p:nvSpPr>
        <p:spPr bwMode="auto">
          <a:xfrm>
            <a:off x="539750" y="5373216"/>
            <a:ext cx="8064500" cy="9079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342900" indent="-342900">
              <a:spcAft>
                <a:spcPts val="600"/>
              </a:spcAft>
              <a:buFont typeface="Arial Narrow" charset="0"/>
              <a:buChar char="►"/>
            </a:pPr>
            <a:r>
              <a:rPr lang="en-GB" sz="1600" b="1" dirty="0">
                <a:latin typeface="Verdana" charset="0"/>
                <a:cs typeface="Verdana" charset="0"/>
              </a:rPr>
              <a:t>First meeting of the Protocol Drafting Working Group in September 2017</a:t>
            </a:r>
          </a:p>
          <a:p>
            <a:pPr marL="342900" indent="-342900">
              <a:spcAft>
                <a:spcPts val="600"/>
              </a:spcAft>
              <a:buFont typeface="Arial Narrow" charset="0"/>
              <a:buChar char="►"/>
            </a:pPr>
            <a:r>
              <a:rPr lang="en-GB" sz="1600" b="1" dirty="0">
                <a:latin typeface="Verdana" charset="0"/>
                <a:cs typeface="Verdana" charset="0"/>
              </a:rPr>
              <a:t>Negotiation to be concluded by December 2019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1222577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512512" cy="4497363"/>
          </a:xfrm>
        </p:spPr>
        <p:txBody>
          <a:bodyPr>
            <a:normAutofit/>
          </a:bodyPr>
          <a:lstStyle/>
          <a:p>
            <a:pPr>
              <a:buNone/>
            </a:pPr>
            <a:r>
              <a:rPr lang="en-US" sz="2800" dirty="0"/>
              <a:t>At the end of this session participants will be able to:</a:t>
            </a:r>
          </a:p>
          <a:p>
            <a:pPr lvl="0"/>
            <a:r>
              <a:rPr lang="en-GB" sz="2600" dirty="0"/>
              <a:t>Provide </a:t>
            </a:r>
            <a:r>
              <a:rPr lang="it-IT" sz="2600" dirty="0"/>
              <a:t>an </a:t>
            </a:r>
            <a:r>
              <a:rPr lang="it-IT" sz="2600" dirty="0" err="1"/>
              <a:t>updated</a:t>
            </a:r>
            <a:r>
              <a:rPr lang="it-IT" sz="2600" dirty="0"/>
              <a:t> </a:t>
            </a:r>
            <a:r>
              <a:rPr lang="it-IT" sz="2600" dirty="0" err="1"/>
              <a:t>picture</a:t>
            </a:r>
            <a:r>
              <a:rPr lang="it-IT" sz="2600" dirty="0"/>
              <a:t> of the </a:t>
            </a:r>
            <a:r>
              <a:rPr lang="it-IT" sz="2600" dirty="0" err="1"/>
              <a:t>reach</a:t>
            </a:r>
            <a:r>
              <a:rPr lang="it-IT" sz="2600" dirty="0"/>
              <a:t> of the Budapest Convention</a:t>
            </a:r>
          </a:p>
          <a:p>
            <a:pPr lvl="0"/>
            <a:r>
              <a:rPr lang="it-IT" sz="2600" dirty="0"/>
              <a:t>List the </a:t>
            </a:r>
            <a:r>
              <a:rPr lang="it-IT" sz="2600" dirty="0" err="1"/>
              <a:t>main</a:t>
            </a:r>
            <a:r>
              <a:rPr lang="it-IT" sz="2600" dirty="0"/>
              <a:t> </a:t>
            </a:r>
            <a:r>
              <a:rPr lang="it-IT" sz="2600" dirty="0" err="1"/>
              <a:t>issues</a:t>
            </a:r>
            <a:r>
              <a:rPr lang="it-IT" sz="2600" dirty="0"/>
              <a:t> </a:t>
            </a:r>
            <a:r>
              <a:rPr lang="it-IT" sz="2600" dirty="0" err="1"/>
              <a:t>encountered</a:t>
            </a:r>
            <a:r>
              <a:rPr lang="it-IT" sz="2600" dirty="0"/>
              <a:t> </a:t>
            </a:r>
            <a:r>
              <a:rPr lang="it-IT" sz="2600" dirty="0" err="1"/>
              <a:t>when</a:t>
            </a:r>
            <a:r>
              <a:rPr lang="it-IT" sz="2600" dirty="0"/>
              <a:t> </a:t>
            </a:r>
            <a:r>
              <a:rPr lang="it-IT" sz="2600" dirty="0" err="1"/>
              <a:t>accessing</a:t>
            </a:r>
            <a:r>
              <a:rPr lang="it-IT" sz="2600" dirty="0"/>
              <a:t> </a:t>
            </a:r>
            <a:r>
              <a:rPr lang="it-IT" sz="2600" dirty="0" err="1"/>
              <a:t>electronic</a:t>
            </a:r>
            <a:r>
              <a:rPr lang="it-IT" sz="2600" dirty="0"/>
              <a:t> </a:t>
            </a:r>
            <a:r>
              <a:rPr lang="it-IT" sz="2600" dirty="0" err="1"/>
              <a:t>evidence</a:t>
            </a:r>
            <a:r>
              <a:rPr lang="it-IT" sz="2600" dirty="0"/>
              <a:t> on the </a:t>
            </a:r>
            <a:r>
              <a:rPr lang="it-IT" sz="2600" dirty="0" err="1"/>
              <a:t>cloud</a:t>
            </a:r>
            <a:endParaRPr lang="it-IT" sz="2600" dirty="0"/>
          </a:p>
          <a:p>
            <a:pPr lvl="0"/>
            <a:r>
              <a:rPr lang="it-IT" sz="2600" dirty="0" err="1"/>
              <a:t>Explain</a:t>
            </a:r>
            <a:r>
              <a:rPr lang="it-IT" sz="2600" dirty="0"/>
              <a:t> </a:t>
            </a:r>
            <a:r>
              <a:rPr lang="it-IT" sz="2600" dirty="0" err="1"/>
              <a:t>what</a:t>
            </a:r>
            <a:r>
              <a:rPr lang="it-IT" sz="2600" dirty="0"/>
              <a:t> </a:t>
            </a:r>
            <a:r>
              <a:rPr lang="it-IT" sz="2600" dirty="0" err="1"/>
              <a:t>solutions</a:t>
            </a:r>
            <a:r>
              <a:rPr lang="it-IT" sz="2600" dirty="0"/>
              <a:t> are </a:t>
            </a:r>
            <a:r>
              <a:rPr lang="it-IT" sz="2600" dirty="0" err="1"/>
              <a:t>currently</a:t>
            </a:r>
            <a:r>
              <a:rPr lang="it-IT" sz="2600" dirty="0"/>
              <a:t> </a:t>
            </a:r>
            <a:r>
              <a:rPr lang="it-IT" sz="2600" dirty="0" err="1"/>
              <a:t>being</a:t>
            </a:r>
            <a:r>
              <a:rPr lang="it-IT" sz="2600" dirty="0"/>
              <a:t> </a:t>
            </a:r>
            <a:r>
              <a:rPr lang="it-IT" sz="2600" dirty="0" err="1"/>
              <a:t>pursued</a:t>
            </a:r>
            <a:r>
              <a:rPr lang="it-IT" sz="2600" dirty="0"/>
              <a:t> in the </a:t>
            </a:r>
            <a:r>
              <a:rPr lang="it-IT" sz="2600" dirty="0" err="1"/>
              <a:t>context</a:t>
            </a:r>
            <a:r>
              <a:rPr lang="it-IT" sz="2600" dirty="0"/>
              <a:t> of </a:t>
            </a:r>
            <a:r>
              <a:rPr lang="it-IT" sz="2600" dirty="0" err="1"/>
              <a:t>international</a:t>
            </a:r>
            <a:r>
              <a:rPr lang="it-IT" sz="2600" dirty="0"/>
              <a:t> </a:t>
            </a:r>
            <a:r>
              <a:rPr lang="it-IT" sz="2600" dirty="0" err="1"/>
              <a:t>legislation</a:t>
            </a: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274638"/>
            <a:ext cx="8229600" cy="773266"/>
          </a:xfrm>
        </p:spPr>
        <p:txBody>
          <a:bodyPr/>
          <a:lstStyle/>
          <a:p>
            <a:r>
              <a:rPr lang="en-US" b="1" dirty="0"/>
              <a:t>Session Objectives</a:t>
            </a:r>
          </a:p>
        </p:txBody>
      </p:sp>
    </p:spTree>
    <p:extLst>
      <p:ext uri="{BB962C8B-B14F-4D97-AF65-F5344CB8AC3E}">
        <p14:creationId xmlns:p14="http://schemas.microsoft.com/office/powerpoint/2010/main" val="3895843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968552"/>
          </a:xfrm>
        </p:spPr>
        <p:txBody>
          <a:bodyPr>
            <a:normAutofit fontScale="55000" lnSpcReduction="20000"/>
          </a:bodyPr>
          <a:lstStyle/>
          <a:p>
            <a:pPr>
              <a:lnSpc>
                <a:spcPct val="120000"/>
              </a:lnSpc>
              <a:defRPr/>
            </a:pPr>
            <a:r>
              <a:rPr lang="en-US" b="1" dirty="0">
                <a:latin typeface="Verdana"/>
                <a:cs typeface="Verdana"/>
              </a:rPr>
              <a:t>Lack of common understanding </a:t>
            </a:r>
            <a:r>
              <a:rPr lang="en-US" dirty="0">
                <a:latin typeface="Verdana"/>
                <a:cs typeface="Verdana"/>
              </a:rPr>
              <a:t>on cybercrime amongst the criminal justice authorities</a:t>
            </a:r>
          </a:p>
          <a:p>
            <a:pPr>
              <a:lnSpc>
                <a:spcPct val="120000"/>
              </a:lnSpc>
              <a:defRPr/>
            </a:pPr>
            <a:endParaRPr lang="en-US" dirty="0">
              <a:latin typeface="Verdana"/>
              <a:cs typeface="Verdana"/>
            </a:endParaRPr>
          </a:p>
          <a:p>
            <a:pPr>
              <a:lnSpc>
                <a:spcPct val="120000"/>
              </a:lnSpc>
              <a:defRPr/>
            </a:pPr>
            <a:r>
              <a:rPr lang="en-US" dirty="0">
                <a:latin typeface="Verdana"/>
                <a:cs typeface="Verdana"/>
              </a:rPr>
              <a:t>Cybercrime legislation in place only in a few countries, </a:t>
            </a:r>
            <a:r>
              <a:rPr lang="en-US" b="1" dirty="0">
                <a:latin typeface="Verdana"/>
                <a:cs typeface="Verdana"/>
              </a:rPr>
              <a:t>heterogeneous legislative framework</a:t>
            </a:r>
          </a:p>
          <a:p>
            <a:pPr lvl="1">
              <a:lnSpc>
                <a:spcPct val="120000"/>
              </a:lnSpc>
              <a:defRPr/>
            </a:pPr>
            <a:r>
              <a:rPr lang="en-US" dirty="0">
                <a:latin typeface="Verdana"/>
                <a:cs typeface="Verdana"/>
              </a:rPr>
              <a:t>Definition of cybercrimes</a:t>
            </a:r>
          </a:p>
          <a:p>
            <a:pPr lvl="1">
              <a:lnSpc>
                <a:spcPct val="120000"/>
              </a:lnSpc>
              <a:defRPr/>
            </a:pPr>
            <a:r>
              <a:rPr lang="en-US" b="1" dirty="0">
                <a:latin typeface="Verdana"/>
                <a:cs typeface="Verdana"/>
              </a:rPr>
              <a:t>Dual criminality</a:t>
            </a:r>
          </a:p>
          <a:p>
            <a:pPr>
              <a:lnSpc>
                <a:spcPct val="120000"/>
              </a:lnSpc>
              <a:defRPr/>
            </a:pPr>
            <a:endParaRPr lang="en-US" dirty="0">
              <a:latin typeface="Verdana"/>
              <a:cs typeface="Verdana"/>
            </a:endParaRPr>
          </a:p>
          <a:p>
            <a:pPr>
              <a:lnSpc>
                <a:spcPct val="120000"/>
              </a:lnSpc>
              <a:defRPr/>
            </a:pPr>
            <a:r>
              <a:rPr lang="en-US" dirty="0">
                <a:latin typeface="Verdana"/>
                <a:cs typeface="Verdana"/>
              </a:rPr>
              <a:t>Coping with </a:t>
            </a:r>
            <a:r>
              <a:rPr lang="en-US" b="1" dirty="0">
                <a:latin typeface="Verdana"/>
                <a:cs typeface="Verdana"/>
              </a:rPr>
              <a:t>new technological paradigms</a:t>
            </a:r>
          </a:p>
          <a:p>
            <a:pPr lvl="1">
              <a:lnSpc>
                <a:spcPct val="120000"/>
              </a:lnSpc>
              <a:defRPr/>
            </a:pPr>
            <a:r>
              <a:rPr lang="en-US" dirty="0">
                <a:latin typeface="Verdana"/>
                <a:cs typeface="Verdana"/>
              </a:rPr>
              <a:t>Cloud Computing</a:t>
            </a:r>
          </a:p>
          <a:p>
            <a:pPr lvl="1">
              <a:lnSpc>
                <a:spcPct val="120000"/>
              </a:lnSpc>
              <a:defRPr/>
            </a:pPr>
            <a:r>
              <a:rPr lang="en-US" dirty="0" err="1">
                <a:latin typeface="Verdana"/>
                <a:cs typeface="Verdana"/>
              </a:rPr>
              <a:t>Darknet</a:t>
            </a:r>
            <a:r>
              <a:rPr lang="en-US" dirty="0">
                <a:latin typeface="Verdana"/>
                <a:cs typeface="Verdana"/>
              </a:rPr>
              <a:t> and virtual currencies</a:t>
            </a:r>
          </a:p>
          <a:p>
            <a:pPr lvl="1">
              <a:lnSpc>
                <a:spcPct val="120000"/>
              </a:lnSpc>
              <a:defRPr/>
            </a:pPr>
            <a:r>
              <a:rPr lang="en-US" dirty="0">
                <a:latin typeface="Verdana"/>
                <a:cs typeface="Verdana"/>
              </a:rPr>
              <a:t>Internet of Things</a:t>
            </a:r>
          </a:p>
          <a:p>
            <a:pPr>
              <a:lnSpc>
                <a:spcPct val="120000"/>
              </a:lnSpc>
              <a:defRPr/>
            </a:pPr>
            <a:endParaRPr lang="en-US" b="1" dirty="0">
              <a:latin typeface="Verdana"/>
              <a:cs typeface="Verdana"/>
            </a:endParaRPr>
          </a:p>
          <a:p>
            <a:pPr>
              <a:lnSpc>
                <a:spcPct val="120000"/>
              </a:lnSpc>
              <a:defRPr/>
            </a:pPr>
            <a:r>
              <a:rPr lang="en-US" b="1" dirty="0">
                <a:latin typeface="Verdana"/>
                <a:cs typeface="Verdana"/>
              </a:rPr>
              <a:t>Reliable statistics </a:t>
            </a:r>
            <a:r>
              <a:rPr lang="en-US" dirty="0">
                <a:latin typeface="Verdana"/>
                <a:cs typeface="Verdana"/>
              </a:rPr>
              <a:t>not fully available</a:t>
            </a:r>
          </a:p>
          <a:p>
            <a:pPr lvl="1">
              <a:lnSpc>
                <a:spcPct val="120000"/>
              </a:lnSpc>
              <a:defRPr/>
            </a:pPr>
            <a:r>
              <a:rPr lang="en-US" dirty="0">
                <a:latin typeface="Verdana"/>
                <a:cs typeface="Verdana"/>
              </a:rPr>
              <a:t>Reported, Investigated, Prosecuted, Adjudicated Cases</a:t>
            </a:r>
          </a:p>
          <a:p>
            <a:pPr lvl="1">
              <a:lnSpc>
                <a:spcPct val="120000"/>
              </a:lnSpc>
              <a:defRPr/>
            </a:pPr>
            <a:r>
              <a:rPr lang="en-US" dirty="0">
                <a:latin typeface="Verdana"/>
                <a:cs typeface="Verdana"/>
              </a:rPr>
              <a:t>Number and types of electronic evidences extracted, Devices analyzed</a:t>
            </a:r>
          </a:p>
        </p:txBody>
      </p:sp>
      <p:sp>
        <p:nvSpPr>
          <p:cNvPr id="1843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8436" name="TextBox 7"/>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 Cybercrime as a criminal justice matter – Main Challenges</a:t>
            </a:r>
            <a:endParaRPr lang="en-GB" sz="2000" dirty="0">
              <a:solidFill>
                <a:schemeClr val="bg1"/>
              </a:solidFill>
              <a:latin typeface="Verdana" charset="0"/>
              <a:cs typeface="Verdana" charset="0"/>
            </a:endParaRPr>
          </a:p>
        </p:txBody>
      </p:sp>
      <p:pic>
        <p:nvPicPr>
          <p:cNvPr id="184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4</a:t>
            </a:fld>
            <a:r>
              <a:rPr lang="en-US" sz="1200" b="1">
                <a:solidFill>
                  <a:srgbClr val="FFFFFF"/>
                </a:solidFill>
                <a:latin typeface="Verdana" charset="0"/>
                <a:cs typeface="Verdana" charset="0"/>
              </a:rPr>
              <a:t> -</a:t>
            </a:r>
          </a:p>
        </p:txBody>
      </p:sp>
    </p:spTree>
    <p:extLst>
      <p:ext uri="{BB962C8B-B14F-4D97-AF65-F5344CB8AC3E}">
        <p14:creationId xmlns:p14="http://schemas.microsoft.com/office/powerpoint/2010/main" val="1028647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184576"/>
          </a:xfrm>
        </p:spPr>
        <p:txBody>
          <a:bodyPr>
            <a:normAutofit fontScale="55000" lnSpcReduction="20000"/>
          </a:bodyPr>
          <a:lstStyle/>
          <a:p>
            <a:pPr>
              <a:lnSpc>
                <a:spcPct val="120000"/>
              </a:lnSpc>
              <a:defRPr/>
            </a:pPr>
            <a:r>
              <a:rPr lang="en-US" dirty="0">
                <a:latin typeface="Verdana"/>
                <a:cs typeface="Verdana"/>
              </a:rPr>
              <a:t>Cybercrime investigation units are usually understaffed and not </a:t>
            </a:r>
            <a:r>
              <a:rPr lang="en-US" b="1" dirty="0">
                <a:latin typeface="Verdana"/>
                <a:cs typeface="Verdana"/>
              </a:rPr>
              <a:t>adequately trained/ skilled</a:t>
            </a:r>
          </a:p>
          <a:p>
            <a:pPr lvl="1">
              <a:lnSpc>
                <a:spcPct val="120000"/>
              </a:lnSpc>
              <a:defRPr/>
            </a:pPr>
            <a:r>
              <a:rPr lang="en-US" dirty="0">
                <a:latin typeface="Verdana"/>
                <a:cs typeface="Verdana"/>
              </a:rPr>
              <a:t>Use of VPN/ Tunneling and Proxy/ Use of </a:t>
            </a:r>
            <a:r>
              <a:rPr lang="en-US" dirty="0" err="1">
                <a:latin typeface="Verdana"/>
                <a:cs typeface="Verdana"/>
              </a:rPr>
              <a:t>darknets</a:t>
            </a:r>
            <a:r>
              <a:rPr lang="en-US" dirty="0">
                <a:latin typeface="Verdana"/>
                <a:cs typeface="Verdana"/>
              </a:rPr>
              <a:t> and virtual currencies</a:t>
            </a:r>
          </a:p>
          <a:p>
            <a:pPr lvl="1">
              <a:lnSpc>
                <a:spcPct val="120000"/>
              </a:lnSpc>
              <a:defRPr/>
            </a:pPr>
            <a:r>
              <a:rPr lang="en-US" dirty="0">
                <a:latin typeface="Verdana"/>
                <a:cs typeface="Verdana"/>
              </a:rPr>
              <a:t>Understanding of the Modus Operandi/ Evidence to collect</a:t>
            </a:r>
          </a:p>
          <a:p>
            <a:pPr lvl="1">
              <a:lnSpc>
                <a:spcPct val="120000"/>
              </a:lnSpc>
              <a:defRPr/>
            </a:pPr>
            <a:r>
              <a:rPr lang="en-US" dirty="0">
                <a:latin typeface="Verdana"/>
                <a:cs typeface="Verdana"/>
              </a:rPr>
              <a:t>Investigation into possible forms of Organized Crime vs. Single criminal</a:t>
            </a:r>
          </a:p>
          <a:p>
            <a:pPr>
              <a:lnSpc>
                <a:spcPct val="120000"/>
              </a:lnSpc>
              <a:defRPr/>
            </a:pPr>
            <a:endParaRPr lang="en-US" dirty="0">
              <a:latin typeface="Verdana"/>
              <a:cs typeface="Verdana"/>
            </a:endParaRPr>
          </a:p>
          <a:p>
            <a:pPr>
              <a:lnSpc>
                <a:spcPct val="120000"/>
              </a:lnSpc>
              <a:defRPr/>
            </a:pPr>
            <a:r>
              <a:rPr lang="en-US" b="1" dirty="0">
                <a:latin typeface="Verdana"/>
                <a:cs typeface="Verdana"/>
              </a:rPr>
              <a:t>Limited technical capabilities</a:t>
            </a:r>
            <a:r>
              <a:rPr lang="en-US" dirty="0">
                <a:latin typeface="Verdana"/>
                <a:cs typeface="Verdana"/>
              </a:rPr>
              <a:t> to support a successful investigation</a:t>
            </a:r>
          </a:p>
          <a:p>
            <a:pPr lvl="1">
              <a:lnSpc>
                <a:spcPct val="120000"/>
              </a:lnSpc>
              <a:defRPr/>
            </a:pPr>
            <a:r>
              <a:rPr lang="en-US" dirty="0">
                <a:latin typeface="Verdana"/>
                <a:cs typeface="Verdana"/>
              </a:rPr>
              <a:t>Data/ mobile forensics laboratories outdated</a:t>
            </a:r>
          </a:p>
          <a:p>
            <a:pPr lvl="1">
              <a:lnSpc>
                <a:spcPct val="120000"/>
              </a:lnSpc>
              <a:defRPr/>
            </a:pPr>
            <a:r>
              <a:rPr lang="en-US" dirty="0">
                <a:latin typeface="Verdana"/>
                <a:cs typeface="Verdana"/>
              </a:rPr>
              <a:t>Malware forensics and reverse engineering capacities</a:t>
            </a:r>
          </a:p>
          <a:p>
            <a:pPr lvl="1">
              <a:lnSpc>
                <a:spcPct val="120000"/>
              </a:lnSpc>
              <a:defRPr/>
            </a:pPr>
            <a:r>
              <a:rPr lang="en-US" dirty="0">
                <a:latin typeface="Verdana"/>
                <a:cs typeface="Verdana"/>
              </a:rPr>
              <a:t>Collaboration with local telecommunication service providers</a:t>
            </a:r>
          </a:p>
          <a:p>
            <a:pPr>
              <a:lnSpc>
                <a:spcPct val="120000"/>
              </a:lnSpc>
              <a:defRPr/>
            </a:pPr>
            <a:endParaRPr lang="en-US" dirty="0">
              <a:latin typeface="Verdana"/>
              <a:cs typeface="Verdana"/>
            </a:endParaRPr>
          </a:p>
          <a:p>
            <a:pPr>
              <a:lnSpc>
                <a:spcPct val="120000"/>
              </a:lnSpc>
              <a:defRPr/>
            </a:pPr>
            <a:r>
              <a:rPr lang="en-US" b="1" dirty="0">
                <a:latin typeface="Verdana"/>
                <a:cs typeface="Verdana"/>
              </a:rPr>
              <a:t>International cooperation </a:t>
            </a:r>
          </a:p>
          <a:p>
            <a:pPr lvl="1">
              <a:lnSpc>
                <a:spcPct val="120000"/>
              </a:lnSpc>
              <a:defRPr/>
            </a:pPr>
            <a:r>
              <a:rPr lang="en-US" dirty="0">
                <a:latin typeface="Verdana"/>
                <a:cs typeface="Verdana"/>
              </a:rPr>
              <a:t>Police to Police</a:t>
            </a:r>
          </a:p>
          <a:p>
            <a:pPr lvl="1">
              <a:lnSpc>
                <a:spcPct val="120000"/>
              </a:lnSpc>
              <a:defRPr/>
            </a:pPr>
            <a:r>
              <a:rPr lang="en-US" dirty="0">
                <a:latin typeface="Verdana"/>
                <a:cs typeface="Verdana"/>
              </a:rPr>
              <a:t>International Judicial Cooperation</a:t>
            </a:r>
          </a:p>
          <a:p>
            <a:pPr lvl="1">
              <a:lnSpc>
                <a:spcPct val="120000"/>
              </a:lnSpc>
              <a:defRPr/>
            </a:pPr>
            <a:r>
              <a:rPr lang="en-US" dirty="0">
                <a:latin typeface="Verdana"/>
                <a:cs typeface="Verdana"/>
              </a:rPr>
              <a:t>Interactions with international large service providers (Social Networks, etc.)</a:t>
            </a:r>
          </a:p>
          <a:p>
            <a:pPr lvl="1">
              <a:lnSpc>
                <a:spcPct val="120000"/>
              </a:lnSpc>
              <a:defRPr/>
            </a:pPr>
            <a:endParaRPr lang="en-US" dirty="0">
              <a:latin typeface="Verdana"/>
              <a:cs typeface="Verdana"/>
            </a:endParaRPr>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10" name="Rectangle 9"/>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TextBox 7"/>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 Cybercrime as a criminal justice matter – Main Challenges</a:t>
            </a:r>
            <a:endParaRPr lang="en-GB" sz="2000" dirty="0">
              <a:solidFill>
                <a:schemeClr val="bg1"/>
              </a:solidFill>
              <a:latin typeface="Verdana" charset="0"/>
              <a:cs typeface="Verdana" charset="0"/>
            </a:endParaRPr>
          </a:p>
        </p:txBody>
      </p:sp>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Rectangle 12"/>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5</a:t>
            </a:fld>
            <a:r>
              <a:rPr lang="en-US" sz="1200" b="1">
                <a:solidFill>
                  <a:srgbClr val="FFFFFF"/>
                </a:solidFill>
                <a:latin typeface="Verdana" charset="0"/>
                <a:cs typeface="Verdana" charset="0"/>
              </a:rPr>
              <a:t> -</a:t>
            </a:r>
          </a:p>
        </p:txBody>
      </p:sp>
    </p:spTree>
    <p:extLst>
      <p:ext uri="{BB962C8B-B14F-4D97-AF65-F5344CB8AC3E}">
        <p14:creationId xmlns:p14="http://schemas.microsoft.com/office/powerpoint/2010/main" val="1346907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27" name="Rectangle 2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048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48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20485" name="TextBox 15"/>
          <p:cNvSpPr txBox="1">
            <a:spLocks noChangeArrowheads="1"/>
          </p:cNvSpPr>
          <p:nvPr/>
        </p:nvSpPr>
        <p:spPr bwMode="auto">
          <a:xfrm>
            <a:off x="1258888" y="44624"/>
            <a:ext cx="7777162"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2800" dirty="0">
                <a:solidFill>
                  <a:schemeClr val="bg1"/>
                </a:solidFill>
                <a:latin typeface="Verdana" charset="0"/>
                <a:cs typeface="Verdana" charset="0"/>
              </a:rPr>
              <a:t>Council of Europe’s Convention on Cybercrime – The Budapest Convention</a:t>
            </a:r>
          </a:p>
        </p:txBody>
      </p:sp>
      <p:sp>
        <p:nvSpPr>
          <p:cNvPr id="17" name="Content Placeholder 2"/>
          <p:cNvSpPr txBox="1">
            <a:spLocks/>
          </p:cNvSpPr>
          <p:nvPr/>
        </p:nvSpPr>
        <p:spPr>
          <a:xfrm>
            <a:off x="323528" y="1268760"/>
            <a:ext cx="8435280" cy="5112568"/>
          </a:xfrm>
          <a:prstGeom prst="rect">
            <a:avLst/>
          </a:prstGeom>
        </p:spPr>
        <p:txBody>
          <a:bodyPr>
            <a:normAutofit fontScale="55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spcBef>
                <a:spcPts val="600"/>
              </a:spcBef>
              <a:spcAft>
                <a:spcPts val="600"/>
              </a:spcAft>
              <a:defRPr/>
            </a:pPr>
            <a:r>
              <a:rPr lang="en-US" dirty="0">
                <a:latin typeface="Verdana"/>
                <a:cs typeface="Verdana"/>
              </a:rPr>
              <a:t>Opened for signature November 2001 in Budapest</a:t>
            </a:r>
          </a:p>
          <a:p>
            <a:pPr>
              <a:lnSpc>
                <a:spcPct val="120000"/>
              </a:lnSpc>
              <a:spcBef>
                <a:spcPts val="600"/>
              </a:spcBef>
              <a:spcAft>
                <a:spcPts val="600"/>
              </a:spcAft>
              <a:defRPr/>
            </a:pPr>
            <a:r>
              <a:rPr lang="en-US" dirty="0">
                <a:latin typeface="Verdana"/>
                <a:cs typeface="Verdana"/>
              </a:rPr>
              <a:t>Followed by Cybercrime Convention Committee (T-CY) </a:t>
            </a:r>
          </a:p>
          <a:p>
            <a:pPr>
              <a:lnSpc>
                <a:spcPct val="120000"/>
              </a:lnSpc>
              <a:spcBef>
                <a:spcPts val="600"/>
              </a:spcBef>
              <a:spcAft>
                <a:spcPts val="600"/>
              </a:spcAft>
              <a:defRPr/>
            </a:pPr>
            <a:r>
              <a:rPr lang="en-US" dirty="0">
                <a:latin typeface="Verdana"/>
                <a:cs typeface="Verdana"/>
              </a:rPr>
              <a:t>Open for accession by any State</a:t>
            </a:r>
          </a:p>
          <a:p>
            <a:pPr>
              <a:lnSpc>
                <a:spcPct val="120000"/>
              </a:lnSpc>
              <a:spcBef>
                <a:spcPts val="600"/>
              </a:spcBef>
              <a:spcAft>
                <a:spcPts val="600"/>
              </a:spcAft>
              <a:defRPr/>
            </a:pPr>
            <a:r>
              <a:rPr lang="en-US" dirty="0">
                <a:latin typeface="Verdana"/>
                <a:cs typeface="Verdana"/>
              </a:rPr>
              <a:t>As of today, the only </a:t>
            </a:r>
            <a:r>
              <a:rPr lang="en-US" b="1" dirty="0">
                <a:latin typeface="Verdana"/>
                <a:cs typeface="Verdana"/>
              </a:rPr>
              <a:t>international Treaty on cybercrime and electronic evidence</a:t>
            </a:r>
          </a:p>
          <a:p>
            <a:pPr>
              <a:lnSpc>
                <a:spcPct val="120000"/>
              </a:lnSpc>
              <a:spcBef>
                <a:spcPts val="600"/>
              </a:spcBef>
              <a:spcAft>
                <a:spcPts val="600"/>
              </a:spcAft>
              <a:defRPr/>
            </a:pPr>
            <a:r>
              <a:rPr lang="en-US" dirty="0">
                <a:latin typeface="Verdana"/>
                <a:cs typeface="Verdana"/>
              </a:rPr>
              <a:t>It gives high-level, technology-neutral definitions of cybercrime offences</a:t>
            </a:r>
          </a:p>
          <a:p>
            <a:pPr>
              <a:lnSpc>
                <a:spcPct val="120000"/>
              </a:lnSpc>
              <a:spcBef>
                <a:spcPts val="600"/>
              </a:spcBef>
              <a:spcAft>
                <a:spcPts val="600"/>
              </a:spcAft>
              <a:defRPr/>
            </a:pPr>
            <a:r>
              <a:rPr lang="en-US" dirty="0">
                <a:latin typeface="Verdana"/>
                <a:cs typeface="Verdana"/>
              </a:rPr>
              <a:t>It sets standard procedures for investigation and prosecution on the national level, and puts relevant obligations on involved parties</a:t>
            </a:r>
          </a:p>
          <a:p>
            <a:pPr>
              <a:lnSpc>
                <a:spcPct val="120000"/>
              </a:lnSpc>
              <a:spcBef>
                <a:spcPts val="600"/>
              </a:spcBef>
              <a:spcAft>
                <a:spcPts val="600"/>
              </a:spcAft>
              <a:defRPr/>
            </a:pPr>
            <a:r>
              <a:rPr lang="en-US" dirty="0">
                <a:latin typeface="Verdana"/>
                <a:cs typeface="Verdana"/>
              </a:rPr>
              <a:t>It defines procedural provisions for international cooperation, police-to-police and judicial</a:t>
            </a:r>
          </a:p>
          <a:p>
            <a:pPr>
              <a:lnSpc>
                <a:spcPct val="120000"/>
              </a:lnSpc>
              <a:spcBef>
                <a:spcPts val="600"/>
              </a:spcBef>
              <a:spcAft>
                <a:spcPts val="600"/>
              </a:spcAft>
              <a:defRPr/>
            </a:pPr>
            <a:r>
              <a:rPr lang="en-US" dirty="0">
                <a:latin typeface="Verdana"/>
                <a:cs typeface="Verdana"/>
              </a:rPr>
              <a:t>Guidance notes are published by T-CY to interpret BC provisions in the light of new threats and new technological paradigms</a:t>
            </a:r>
          </a:p>
        </p:txBody>
      </p:sp>
      <p:sp>
        <p:nvSpPr>
          <p:cNvPr id="22" name="Rectangle 21"/>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6</a:t>
            </a:fld>
            <a:r>
              <a:rPr lang="en-US" sz="1200" b="1">
                <a:solidFill>
                  <a:srgbClr val="FFFFFF"/>
                </a:solidFill>
                <a:latin typeface="Verdana" charset="0"/>
                <a:cs typeface="Verdana" charset="0"/>
              </a:rPr>
              <a:t> -</a:t>
            </a:r>
          </a:p>
        </p:txBody>
      </p:sp>
    </p:spTree>
    <p:extLst>
      <p:ext uri="{BB962C8B-B14F-4D97-AF65-F5344CB8AC3E}">
        <p14:creationId xmlns:p14="http://schemas.microsoft.com/office/powerpoint/2010/main" val="1236441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a:solidFill>
                  <a:schemeClr val="bg1"/>
                </a:solidFill>
                <a:latin typeface="Verdana" charset="0"/>
                <a:cs typeface="Verdana" charset="0"/>
              </a:rPr>
              <a:t>Reach of the Budapest Convention</a:t>
            </a:r>
            <a:endParaRPr lang="en-GB" sz="2000">
              <a:solidFill>
                <a:schemeClr val="bg1"/>
              </a:solidFill>
              <a:latin typeface="Verdana" charset="0"/>
              <a:cs typeface="Verdana" charset="0"/>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Rectangle 10"/>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7</a:t>
            </a:fld>
            <a:r>
              <a:rPr lang="en-US" sz="1200" b="1">
                <a:solidFill>
                  <a:srgbClr val="FFFFFF"/>
                </a:solidFill>
                <a:latin typeface="Verdana" charset="0"/>
                <a:cs typeface="Verdana" charset="0"/>
              </a:rPr>
              <a:t> -</a:t>
            </a:r>
          </a:p>
        </p:txBody>
      </p:sp>
      <p:grpSp>
        <p:nvGrpSpPr>
          <p:cNvPr id="53255" name="Group 13"/>
          <p:cNvGrpSpPr>
            <a:grpSpLocks/>
          </p:cNvGrpSpPr>
          <p:nvPr/>
        </p:nvGrpSpPr>
        <p:grpSpPr bwMode="auto">
          <a:xfrm>
            <a:off x="395288" y="1184275"/>
            <a:ext cx="8424862" cy="3757613"/>
            <a:chOff x="-30650" y="0"/>
            <a:chExt cx="9372924" cy="4653136"/>
          </a:xfrm>
        </p:grpSpPr>
        <p:pic>
          <p:nvPicPr>
            <p:cNvPr id="53275" name="Picture 14" descr="C:\Users\alexander\Documents\as maps\large-size-blank-world-map.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6" name="Oval 15"/>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7" name="Oval 16"/>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8" name="Oval 17"/>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9" name="Oval 18"/>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0" name="Oval 19"/>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1" name="Oval 20"/>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2" name="Oval 21"/>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3" name="Oval 22"/>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4" name="Oval 23"/>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5" name="Oval 24"/>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6" name="Oval 25"/>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7" name="Oval 26"/>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8" name="Oval 27"/>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9" name="Oval 28"/>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0" name="Oval 29"/>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1" name="Oval 30"/>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2" name="Oval 31"/>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3" name="Oval 32"/>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4" name="Oval 33"/>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5" name="Oval 34"/>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6" name="Oval 35"/>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7" name="Oval 36"/>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8" name="Oval 37"/>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9" name="Oval 38"/>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0" name="Oval 39"/>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1" name="Oval 40"/>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2" name="Oval 41"/>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3" name="Oval 42"/>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4" name="Oval 43"/>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5" name="Oval 44"/>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6" name="Oval 45"/>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7" name="Oval 46"/>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8" name="Oval 47"/>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9" name="Oval 48"/>
            <p:cNvSpPr/>
            <p:nvPr/>
          </p:nvSpPr>
          <p:spPr>
            <a:xfrm>
              <a:off x="4163941" y="957363"/>
              <a:ext cx="72412" cy="70770"/>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0" name="Oval 49"/>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1" name="Oval 50"/>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2" name="Oval 51"/>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 name="Oval 52"/>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4" name="Oval 53"/>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5" name="Oval 54"/>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6" name="Oval 55"/>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7" name="Oval 56"/>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8" name="Oval 57"/>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9" name="Oval 58"/>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0" name="Oval 59"/>
            <p:cNvSpPr/>
            <p:nvPr/>
          </p:nvSpPr>
          <p:spPr>
            <a:xfrm>
              <a:off x="4359983" y="1317111"/>
              <a:ext cx="72411" cy="70770"/>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1" name="Oval 60"/>
            <p:cNvSpPr/>
            <p:nvPr/>
          </p:nvSpPr>
          <p:spPr>
            <a:xfrm>
              <a:off x="970753" y="1952076"/>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2" name="Oval 61"/>
            <p:cNvSpPr/>
            <p:nvPr/>
          </p:nvSpPr>
          <p:spPr>
            <a:xfrm>
              <a:off x="1475870" y="2290200"/>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3" name="Oval 62"/>
            <p:cNvSpPr/>
            <p:nvPr/>
          </p:nvSpPr>
          <p:spPr>
            <a:xfrm>
              <a:off x="1339878" y="2254815"/>
              <a:ext cx="72411"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4" name="Oval 63"/>
            <p:cNvSpPr/>
            <p:nvPr/>
          </p:nvSpPr>
          <p:spPr>
            <a:xfrm>
              <a:off x="2051633" y="3788168"/>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5" name="Oval 64"/>
            <p:cNvSpPr/>
            <p:nvPr/>
          </p:nvSpPr>
          <p:spPr>
            <a:xfrm>
              <a:off x="1836163" y="3829450"/>
              <a:ext cx="72412" cy="72737"/>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6" name="Oval 65"/>
            <p:cNvSpPr/>
            <p:nvPr/>
          </p:nvSpPr>
          <p:spPr>
            <a:xfrm>
              <a:off x="3563452" y="1556943"/>
              <a:ext cx="72412" cy="72737"/>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7" name="Oval 66"/>
            <p:cNvSpPr/>
            <p:nvPr/>
          </p:nvSpPr>
          <p:spPr>
            <a:xfrm>
              <a:off x="3275571" y="2132933"/>
              <a:ext cx="72411"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8" name="Oval 67"/>
            <p:cNvSpPr/>
            <p:nvPr/>
          </p:nvSpPr>
          <p:spPr>
            <a:xfrm>
              <a:off x="7164619" y="2097548"/>
              <a:ext cx="72411" cy="7077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9" name="Oval 68"/>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0" name="Oval 69"/>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1" name="Oval 70"/>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2" name="Oval 71"/>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3" name="Oval 72"/>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4" name="Oval 73"/>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5" name="Oval 74"/>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6" name="Oval 75"/>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7" name="Oval 76"/>
            <p:cNvSpPr/>
            <p:nvPr/>
          </p:nvSpPr>
          <p:spPr>
            <a:xfrm>
              <a:off x="2124045" y="3345854"/>
              <a:ext cx="72411" cy="7077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8" name="Oval 77"/>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9" name="Oval 78"/>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0" name="Oval 79"/>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1" name="Oval 80"/>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2" name="Oval 81"/>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3" name="Oval 82"/>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4" name="Oval 83"/>
            <p:cNvSpPr/>
            <p:nvPr/>
          </p:nvSpPr>
          <p:spPr>
            <a:xfrm>
              <a:off x="3729469" y="2321654"/>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5" name="Oval 84"/>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6" name="Oval 85"/>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7" name="Oval 86"/>
            <p:cNvSpPr/>
            <p:nvPr/>
          </p:nvSpPr>
          <p:spPr>
            <a:xfrm>
              <a:off x="3948471" y="2087719"/>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8" name="Oval 87"/>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9" name="Oval 88"/>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0" name="Oval 89"/>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1" name="Oval 90"/>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2" name="Oval 91"/>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3" name="Oval 92"/>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4" name="Oval 93"/>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5" name="Oval 94"/>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6" name="Oval 95"/>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7" name="Oval 96"/>
            <p:cNvSpPr/>
            <p:nvPr/>
          </p:nvSpPr>
          <p:spPr>
            <a:xfrm>
              <a:off x="3588178" y="2341312"/>
              <a:ext cx="72412" cy="70770"/>
            </a:xfrm>
            <a:prstGeom prst="ellipse">
              <a:avLst/>
            </a:prstGeom>
            <a:solidFill>
              <a:srgbClr val="339933"/>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8" name="Oval 97"/>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9" name="Oval 98"/>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0" name="Oval 99"/>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1" name="Oval 100"/>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2" name="Oval 101"/>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3" name="Oval 102"/>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4" name="Oval 103"/>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5" name="Oval 104"/>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6" name="Oval 105"/>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7" name="Oval 106"/>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8" name="Oval 107"/>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9" name="Oval 108"/>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0" name="Oval 109"/>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1" name="Oval 110"/>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2" name="Oval 111"/>
            <p:cNvSpPr/>
            <p:nvPr/>
          </p:nvSpPr>
          <p:spPr>
            <a:xfrm>
              <a:off x="4766196" y="1492071"/>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3" name="Oval 112"/>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4" name="Oval 113"/>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5" name="Oval 114"/>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6" name="Oval 115"/>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7" name="Oval 116"/>
            <p:cNvSpPr/>
            <p:nvPr/>
          </p:nvSpPr>
          <p:spPr>
            <a:xfrm>
              <a:off x="3805414" y="2317722"/>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8" name="Oval 117"/>
            <p:cNvSpPr/>
            <p:nvPr/>
          </p:nvSpPr>
          <p:spPr>
            <a:xfrm>
              <a:off x="3959068" y="2296097"/>
              <a:ext cx="72412" cy="72737"/>
            </a:xfrm>
            <a:prstGeom prst="ellipse">
              <a:avLst/>
            </a:prstGeom>
            <a:solidFill>
              <a:srgbClr val="339933"/>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9" name="Oval 118"/>
            <p:cNvSpPr/>
            <p:nvPr/>
          </p:nvSpPr>
          <p:spPr>
            <a:xfrm>
              <a:off x="1548282" y="2781659"/>
              <a:ext cx="70646" cy="70770"/>
            </a:xfrm>
            <a:prstGeom prst="ellipse">
              <a:avLst/>
            </a:prstGeom>
            <a:solidFill>
              <a:srgbClr val="CC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0" name="Oval 119"/>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1" name="Oval 120"/>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2" name="Oval 121"/>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3" name="Oval 122"/>
            <p:cNvSpPr/>
            <p:nvPr/>
          </p:nvSpPr>
          <p:spPr>
            <a:xfrm>
              <a:off x="658885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4" name="Oval 123"/>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5" name="Oval 124"/>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6" name="Oval 125"/>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7" name="Oval 126"/>
            <p:cNvSpPr/>
            <p:nvPr/>
          </p:nvSpPr>
          <p:spPr>
            <a:xfrm>
              <a:off x="4015585" y="144685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8" name="Oval 127"/>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9" name="Oval 128"/>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0" name="Oval 129"/>
            <p:cNvSpPr/>
            <p:nvPr/>
          </p:nvSpPr>
          <p:spPr>
            <a:xfrm>
              <a:off x="8748850" y="3172860"/>
              <a:ext cx="72412" cy="70770"/>
            </a:xfrm>
            <a:prstGeom prst="ellipse">
              <a:avLst/>
            </a:prstGeom>
            <a:solidFill>
              <a:srgbClr val="66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1" name="Oval 130"/>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2" name="Oval 131"/>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3" name="Oval 132"/>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4" name="Oval 133"/>
            <p:cNvSpPr/>
            <p:nvPr/>
          </p:nvSpPr>
          <p:spPr>
            <a:xfrm>
              <a:off x="3805414" y="1193263"/>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grpSp>
      <p:sp>
        <p:nvSpPr>
          <p:cNvPr id="53256" name="TextBox 134"/>
          <p:cNvSpPr txBox="1">
            <a:spLocks noChangeArrowheads="1"/>
          </p:cNvSpPr>
          <p:nvPr/>
        </p:nvSpPr>
        <p:spPr bwMode="auto">
          <a:xfrm>
            <a:off x="179388" y="5067300"/>
            <a:ext cx="27590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400" b="1" dirty="0">
                <a:latin typeface="Verdana" charset="0"/>
                <a:cs typeface="Verdana" charset="0"/>
              </a:rPr>
              <a:t>Budapest Convention</a:t>
            </a:r>
          </a:p>
          <a:p>
            <a:r>
              <a:rPr lang="en-GB" sz="1400" b="1" dirty="0">
                <a:latin typeface="Verdana" charset="0"/>
                <a:cs typeface="Verdana" charset="0"/>
              </a:rPr>
              <a:t>Ratified/acceded: 56</a:t>
            </a:r>
          </a:p>
        </p:txBody>
      </p:sp>
      <p:sp>
        <p:nvSpPr>
          <p:cNvPr id="53257" name="TextBox 135"/>
          <p:cNvSpPr txBox="1">
            <a:spLocks noChangeArrowheads="1"/>
          </p:cNvSpPr>
          <p:nvPr/>
        </p:nvSpPr>
        <p:spPr bwMode="auto">
          <a:xfrm>
            <a:off x="179388" y="5641975"/>
            <a:ext cx="2759075"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400" b="1" dirty="0">
                <a:latin typeface="Verdana" charset="0"/>
                <a:cs typeface="Verdana" charset="0"/>
              </a:rPr>
              <a:t>Signed: 4</a:t>
            </a:r>
          </a:p>
        </p:txBody>
      </p:sp>
      <p:sp>
        <p:nvSpPr>
          <p:cNvPr id="53258" name="TextBox 136"/>
          <p:cNvSpPr txBox="1">
            <a:spLocks noChangeArrowheads="1"/>
          </p:cNvSpPr>
          <p:nvPr/>
        </p:nvSpPr>
        <p:spPr bwMode="auto">
          <a:xfrm>
            <a:off x="179388" y="5978525"/>
            <a:ext cx="27590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400" b="1" dirty="0">
                <a:latin typeface="Verdana" charset="0"/>
                <a:cs typeface="Verdana" charset="0"/>
              </a:rPr>
              <a:t>Invited to accede:  9</a:t>
            </a:r>
          </a:p>
          <a:p>
            <a:r>
              <a:rPr lang="en-GB" sz="1400" b="1" dirty="0">
                <a:latin typeface="Verdana" charset="0"/>
                <a:cs typeface="Verdana" charset="0"/>
              </a:rPr>
              <a:t>= 69</a:t>
            </a:r>
          </a:p>
        </p:txBody>
      </p:sp>
      <p:sp>
        <p:nvSpPr>
          <p:cNvPr id="53259" name="TextBox 137"/>
          <p:cNvSpPr txBox="1">
            <a:spLocks noChangeArrowheads="1"/>
          </p:cNvSpPr>
          <p:nvPr/>
        </p:nvSpPr>
        <p:spPr bwMode="auto">
          <a:xfrm>
            <a:off x="3795713" y="5210175"/>
            <a:ext cx="4981575"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400" b="1">
                <a:latin typeface="Verdana" charset="0"/>
                <a:cs typeface="Verdana" charset="0"/>
              </a:rPr>
              <a:t>Other States with laws/draft laws largely in line with Budapest Convention = 20</a:t>
            </a:r>
          </a:p>
        </p:txBody>
      </p:sp>
      <p:sp>
        <p:nvSpPr>
          <p:cNvPr id="139" name="Oval 138"/>
          <p:cNvSpPr/>
          <p:nvPr/>
        </p:nvSpPr>
        <p:spPr>
          <a:xfrm>
            <a:off x="2843213" y="5589588"/>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0" name="Oval 139"/>
          <p:cNvSpPr/>
          <p:nvPr/>
        </p:nvSpPr>
        <p:spPr>
          <a:xfrm>
            <a:off x="2843213" y="5135563"/>
            <a:ext cx="360362" cy="381000"/>
          </a:xfrm>
          <a:prstGeom prst="ellipse">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1" name="Oval 140"/>
          <p:cNvSpPr/>
          <p:nvPr/>
        </p:nvSpPr>
        <p:spPr>
          <a:xfrm>
            <a:off x="2843213" y="6021388"/>
            <a:ext cx="366712" cy="360362"/>
          </a:xfrm>
          <a:prstGeom prst="ellipse">
            <a:avLst/>
          </a:prstGeom>
          <a:solidFill>
            <a:srgbClr val="9933FF"/>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2" name="Oval 141"/>
          <p:cNvSpPr/>
          <p:nvPr/>
        </p:nvSpPr>
        <p:spPr>
          <a:xfrm>
            <a:off x="8388350" y="5318125"/>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264" name="TextBox 142"/>
          <p:cNvSpPr txBox="1">
            <a:spLocks noChangeArrowheads="1"/>
          </p:cNvSpPr>
          <p:nvPr/>
        </p:nvSpPr>
        <p:spPr bwMode="auto">
          <a:xfrm>
            <a:off x="3832225" y="5805488"/>
            <a:ext cx="4981575"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1400" b="1">
                <a:latin typeface="Verdana" charset="0"/>
                <a:cs typeface="Verdana" charset="0"/>
              </a:rPr>
              <a:t>Further States drawing on Budapest Convention for legislation = 45+</a:t>
            </a:r>
          </a:p>
        </p:txBody>
      </p:sp>
      <p:sp>
        <p:nvSpPr>
          <p:cNvPr id="53265" name="TextBox 143"/>
          <p:cNvSpPr txBox="1">
            <a:spLocks noChangeArrowheads="1"/>
          </p:cNvSpPr>
          <p:nvPr/>
        </p:nvSpPr>
        <p:spPr bwMode="auto">
          <a:xfrm>
            <a:off x="323850" y="3625850"/>
            <a:ext cx="2195513" cy="831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4800" b="1" dirty="0">
                <a:latin typeface="Verdana" charset="0"/>
                <a:cs typeface="Verdana" charset="0"/>
              </a:rPr>
              <a:t>130</a:t>
            </a:r>
            <a:r>
              <a:rPr lang="en-GB" sz="4000" b="1" dirty="0">
                <a:latin typeface="Verdana" charset="0"/>
                <a:cs typeface="Verdana" charset="0"/>
              </a:rPr>
              <a:t>+</a:t>
            </a:r>
          </a:p>
        </p:txBody>
      </p:sp>
      <p:sp>
        <p:nvSpPr>
          <p:cNvPr id="145" name="Oval 144"/>
          <p:cNvSpPr/>
          <p:nvPr/>
        </p:nvSpPr>
        <p:spPr>
          <a:xfrm>
            <a:off x="8388350" y="5886450"/>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6" name="Oval 145"/>
          <p:cNvSpPr/>
          <p:nvPr/>
        </p:nvSpPr>
        <p:spPr>
          <a:xfrm>
            <a:off x="1901825" y="2868613"/>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7" name="Oval 146"/>
          <p:cNvSpPr/>
          <p:nvPr/>
        </p:nvSpPr>
        <p:spPr>
          <a:xfrm>
            <a:off x="5235575" y="3492500"/>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8" name="Oval 147"/>
          <p:cNvSpPr/>
          <p:nvPr/>
        </p:nvSpPr>
        <p:spPr>
          <a:xfrm>
            <a:off x="4070350" y="1719263"/>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9" name="Oval 148"/>
          <p:cNvSpPr/>
          <p:nvPr/>
        </p:nvSpPr>
        <p:spPr>
          <a:xfrm>
            <a:off x="4675188" y="2044700"/>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0" name="Oval 149"/>
          <p:cNvSpPr/>
          <p:nvPr/>
        </p:nvSpPr>
        <p:spPr>
          <a:xfrm>
            <a:off x="4676775" y="3092450"/>
            <a:ext cx="65088"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1" name="Oval 150"/>
          <p:cNvSpPr/>
          <p:nvPr/>
        </p:nvSpPr>
        <p:spPr>
          <a:xfrm>
            <a:off x="6465888" y="2635250"/>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2" name="Oval 151"/>
          <p:cNvSpPr/>
          <p:nvPr/>
        </p:nvSpPr>
        <p:spPr>
          <a:xfrm>
            <a:off x="3498850" y="2420938"/>
            <a:ext cx="65088" cy="58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3" name="Oval 152"/>
          <p:cNvSpPr/>
          <p:nvPr/>
        </p:nvSpPr>
        <p:spPr>
          <a:xfrm>
            <a:off x="5435600" y="2074863"/>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Tree>
    <p:extLst>
      <p:ext uri="{BB962C8B-B14F-4D97-AF65-F5344CB8AC3E}">
        <p14:creationId xmlns:p14="http://schemas.microsoft.com/office/powerpoint/2010/main" val="687963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27" name="Rectangle 2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048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48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20485" name="TextBox 15"/>
          <p:cNvSpPr txBox="1">
            <a:spLocks noChangeArrowheads="1"/>
          </p:cNvSpPr>
          <p:nvPr/>
        </p:nvSpPr>
        <p:spPr bwMode="auto">
          <a:xfrm>
            <a:off x="1258888" y="179388"/>
            <a:ext cx="7777162" cy="585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dirty="0">
                <a:solidFill>
                  <a:schemeClr val="bg1"/>
                </a:solidFill>
                <a:latin typeface="Verdana" charset="0"/>
                <a:cs typeface="Verdana" charset="0"/>
              </a:rPr>
              <a:t>Budapest Convention: scope</a:t>
            </a:r>
          </a:p>
        </p:txBody>
      </p:sp>
      <p:sp>
        <p:nvSpPr>
          <p:cNvPr id="19" name="Textfeld 12"/>
          <p:cNvSpPr txBox="1"/>
          <p:nvPr/>
        </p:nvSpPr>
        <p:spPr>
          <a:xfrm>
            <a:off x="179388" y="1504950"/>
            <a:ext cx="2786062" cy="4402138"/>
          </a:xfrm>
          <a:prstGeom prst="rect">
            <a:avLst/>
          </a:prstGeom>
          <a:noFill/>
          <a:ln>
            <a:solidFill>
              <a:schemeClr val="bg1">
                <a:lumMod val="50000"/>
              </a:schemeClr>
            </a:solidFill>
          </a:ln>
        </p:spPr>
        <p:txBody>
          <a:bodyPr>
            <a:spAutoFit/>
          </a:bodyPr>
          <a:lstStyle/>
          <a:p>
            <a:pPr fontAlgn="auto">
              <a:spcBef>
                <a:spcPts val="0"/>
              </a:spcBef>
              <a:spcAft>
                <a:spcPts val="0"/>
              </a:spcAft>
              <a:defRPr/>
            </a:pPr>
            <a:r>
              <a:rPr lang="en-GB" sz="2000" b="1" dirty="0">
                <a:latin typeface="Verdana"/>
                <a:cs typeface="Verdana"/>
              </a:rPr>
              <a:t>Criminalising conduct</a:t>
            </a:r>
          </a:p>
          <a:p>
            <a:pPr marL="342900" indent="-342900" fontAlgn="auto">
              <a:spcBef>
                <a:spcPts val="0"/>
              </a:spcBef>
              <a:spcAft>
                <a:spcPts val="0"/>
              </a:spcAft>
              <a:buFont typeface="Wingdings" pitchFamily="2" charset="2"/>
              <a:buChar char="§"/>
              <a:defRPr/>
            </a:pPr>
            <a:r>
              <a:rPr lang="en-GB" sz="2000" dirty="0">
                <a:latin typeface="Verdana"/>
                <a:cs typeface="Verdana"/>
              </a:rPr>
              <a:t>Illegal access</a:t>
            </a:r>
          </a:p>
          <a:p>
            <a:pPr marL="342900" indent="-342900" fontAlgn="auto">
              <a:spcBef>
                <a:spcPts val="0"/>
              </a:spcBef>
              <a:spcAft>
                <a:spcPts val="0"/>
              </a:spcAft>
              <a:buFont typeface="Wingdings" pitchFamily="2" charset="2"/>
              <a:buChar char="§"/>
              <a:defRPr/>
            </a:pPr>
            <a:r>
              <a:rPr lang="en-GB" sz="2000" dirty="0">
                <a:latin typeface="Verdana"/>
                <a:cs typeface="Verdana"/>
              </a:rPr>
              <a:t>Illegal interception</a:t>
            </a:r>
          </a:p>
          <a:p>
            <a:pPr marL="342900" indent="-342900" fontAlgn="auto">
              <a:spcBef>
                <a:spcPts val="0"/>
              </a:spcBef>
              <a:spcAft>
                <a:spcPts val="0"/>
              </a:spcAft>
              <a:buFont typeface="Wingdings" pitchFamily="2" charset="2"/>
              <a:buChar char="§"/>
              <a:defRPr/>
            </a:pPr>
            <a:r>
              <a:rPr lang="en-GB" sz="2000" dirty="0">
                <a:latin typeface="Verdana"/>
                <a:cs typeface="Verdana"/>
              </a:rPr>
              <a:t>Data interference</a:t>
            </a:r>
          </a:p>
          <a:p>
            <a:pPr marL="342900" indent="-342900" fontAlgn="auto">
              <a:spcBef>
                <a:spcPts val="0"/>
              </a:spcBef>
              <a:spcAft>
                <a:spcPts val="0"/>
              </a:spcAft>
              <a:buFont typeface="Wingdings" pitchFamily="2" charset="2"/>
              <a:buChar char="§"/>
              <a:defRPr/>
            </a:pPr>
            <a:r>
              <a:rPr lang="en-GB" sz="2000" dirty="0">
                <a:latin typeface="Verdana"/>
                <a:cs typeface="Verdana"/>
              </a:rPr>
              <a:t>System interference</a:t>
            </a:r>
          </a:p>
          <a:p>
            <a:pPr marL="342900" indent="-342900" fontAlgn="auto">
              <a:spcBef>
                <a:spcPts val="0"/>
              </a:spcBef>
              <a:spcAft>
                <a:spcPts val="0"/>
              </a:spcAft>
              <a:buFont typeface="Wingdings" pitchFamily="2" charset="2"/>
              <a:buChar char="§"/>
              <a:defRPr/>
            </a:pPr>
            <a:r>
              <a:rPr lang="en-GB" sz="2000" dirty="0">
                <a:latin typeface="Verdana"/>
                <a:cs typeface="Verdana"/>
              </a:rPr>
              <a:t>Misuse of devices</a:t>
            </a:r>
          </a:p>
          <a:p>
            <a:pPr marL="342900" indent="-342900" fontAlgn="auto">
              <a:spcBef>
                <a:spcPts val="0"/>
              </a:spcBef>
              <a:spcAft>
                <a:spcPts val="0"/>
              </a:spcAft>
              <a:buFont typeface="Wingdings" pitchFamily="2" charset="2"/>
              <a:buChar char="§"/>
              <a:defRPr/>
            </a:pPr>
            <a:r>
              <a:rPr lang="en-GB" sz="2000" dirty="0">
                <a:latin typeface="Verdana"/>
                <a:cs typeface="Verdana"/>
              </a:rPr>
              <a:t>Fraud and forgery</a:t>
            </a:r>
          </a:p>
          <a:p>
            <a:pPr marL="342900" indent="-342900" fontAlgn="auto">
              <a:spcBef>
                <a:spcPts val="0"/>
              </a:spcBef>
              <a:spcAft>
                <a:spcPts val="0"/>
              </a:spcAft>
              <a:buFont typeface="Wingdings" pitchFamily="2" charset="2"/>
              <a:buChar char="§"/>
              <a:defRPr/>
            </a:pPr>
            <a:r>
              <a:rPr lang="en-GB" sz="2000" dirty="0">
                <a:latin typeface="Verdana"/>
                <a:cs typeface="Verdana"/>
              </a:rPr>
              <a:t>Child pornography</a:t>
            </a:r>
          </a:p>
          <a:p>
            <a:pPr marL="342900" indent="-342900" fontAlgn="auto">
              <a:spcBef>
                <a:spcPts val="0"/>
              </a:spcBef>
              <a:spcAft>
                <a:spcPts val="0"/>
              </a:spcAft>
              <a:buFont typeface="Wingdings" pitchFamily="2" charset="2"/>
              <a:buChar char="§"/>
              <a:defRPr/>
            </a:pPr>
            <a:r>
              <a:rPr lang="en-GB" sz="2000" dirty="0">
                <a:latin typeface="Verdana"/>
                <a:cs typeface="Verdana"/>
              </a:rPr>
              <a:t>IPR-offence</a:t>
            </a:r>
            <a:r>
              <a:rPr lang="de-DE" sz="2000" dirty="0">
                <a:latin typeface="Verdana"/>
                <a:cs typeface="Verdana"/>
              </a:rPr>
              <a:t>s</a:t>
            </a:r>
          </a:p>
        </p:txBody>
      </p:sp>
      <p:sp>
        <p:nvSpPr>
          <p:cNvPr id="21" name="Textfeld 4"/>
          <p:cNvSpPr txBox="1"/>
          <p:nvPr/>
        </p:nvSpPr>
        <p:spPr>
          <a:xfrm>
            <a:off x="6394450" y="1457325"/>
            <a:ext cx="2571750" cy="4708525"/>
          </a:xfrm>
          <a:prstGeom prst="rect">
            <a:avLst/>
          </a:prstGeom>
          <a:noFill/>
          <a:ln>
            <a:solidFill>
              <a:schemeClr val="bg1">
                <a:lumMod val="50000"/>
              </a:schemeClr>
            </a:solidFill>
          </a:ln>
        </p:spPr>
        <p:txBody>
          <a:bodyPr>
            <a:spAutoFit/>
          </a:bodyPr>
          <a:lstStyle/>
          <a:p>
            <a:pPr fontAlgn="auto">
              <a:spcBef>
                <a:spcPts val="0"/>
              </a:spcBef>
              <a:spcAft>
                <a:spcPts val="0"/>
              </a:spcAft>
              <a:defRPr/>
            </a:pPr>
            <a:r>
              <a:rPr lang="en-GB" sz="2000" b="1" dirty="0">
                <a:latin typeface="Verdana"/>
                <a:cs typeface="Verdana"/>
              </a:rPr>
              <a:t>International cooperation</a:t>
            </a:r>
          </a:p>
          <a:p>
            <a:pPr marL="361950" indent="-361950" fontAlgn="auto">
              <a:spcBef>
                <a:spcPts val="0"/>
              </a:spcBef>
              <a:spcAft>
                <a:spcPts val="0"/>
              </a:spcAft>
              <a:buFont typeface="Wingdings" pitchFamily="2" charset="2"/>
              <a:buChar char="§"/>
              <a:defRPr/>
            </a:pPr>
            <a:r>
              <a:rPr lang="en-GB" sz="2000" dirty="0">
                <a:latin typeface="Verdana"/>
                <a:cs typeface="Verdana"/>
              </a:rPr>
              <a:t>Extradition</a:t>
            </a:r>
          </a:p>
          <a:p>
            <a:pPr marL="361950" indent="-361950" fontAlgn="auto">
              <a:spcBef>
                <a:spcPts val="0"/>
              </a:spcBef>
              <a:spcAft>
                <a:spcPts val="0"/>
              </a:spcAft>
              <a:buFont typeface="Wingdings" pitchFamily="2" charset="2"/>
              <a:buChar char="§"/>
              <a:defRPr/>
            </a:pPr>
            <a:r>
              <a:rPr lang="en-GB" sz="2000" dirty="0">
                <a:latin typeface="Verdana"/>
                <a:cs typeface="Verdana"/>
              </a:rPr>
              <a:t>MLA</a:t>
            </a:r>
          </a:p>
          <a:p>
            <a:pPr marL="361950" indent="-361950" fontAlgn="auto">
              <a:spcBef>
                <a:spcPts val="0"/>
              </a:spcBef>
              <a:spcAft>
                <a:spcPts val="0"/>
              </a:spcAft>
              <a:buFont typeface="Wingdings" pitchFamily="2" charset="2"/>
              <a:buChar char="§"/>
              <a:defRPr/>
            </a:pPr>
            <a:r>
              <a:rPr lang="en-GB" sz="2000" dirty="0">
                <a:latin typeface="Verdana"/>
                <a:cs typeface="Verdana"/>
              </a:rPr>
              <a:t>Spontaneous information</a:t>
            </a:r>
          </a:p>
          <a:p>
            <a:pPr marL="361950" indent="-361950" fontAlgn="auto">
              <a:spcBef>
                <a:spcPts val="0"/>
              </a:spcBef>
              <a:spcAft>
                <a:spcPts val="0"/>
              </a:spcAft>
              <a:buFont typeface="Wingdings" pitchFamily="2" charset="2"/>
              <a:buChar char="§"/>
              <a:defRPr/>
            </a:pPr>
            <a:r>
              <a:rPr lang="en-GB" sz="2000" dirty="0">
                <a:latin typeface="Verdana"/>
                <a:cs typeface="Verdana"/>
              </a:rPr>
              <a:t>Expedited preservation</a:t>
            </a:r>
          </a:p>
          <a:p>
            <a:pPr marL="361950" indent="-361950" fontAlgn="auto">
              <a:spcBef>
                <a:spcPts val="0"/>
              </a:spcBef>
              <a:spcAft>
                <a:spcPts val="0"/>
              </a:spcAft>
              <a:buFont typeface="Wingdings" pitchFamily="2" charset="2"/>
              <a:buChar char="§"/>
              <a:defRPr/>
            </a:pPr>
            <a:r>
              <a:rPr lang="en-GB" sz="2000" dirty="0">
                <a:latin typeface="Verdana"/>
                <a:cs typeface="Verdana"/>
              </a:rPr>
              <a:t>MLA for accessing computer data</a:t>
            </a:r>
          </a:p>
          <a:p>
            <a:pPr marL="361950" indent="-361950" fontAlgn="auto">
              <a:spcBef>
                <a:spcPts val="0"/>
              </a:spcBef>
              <a:spcAft>
                <a:spcPts val="0"/>
              </a:spcAft>
              <a:buFont typeface="Wingdings" pitchFamily="2" charset="2"/>
              <a:buChar char="§"/>
              <a:defRPr/>
            </a:pPr>
            <a:r>
              <a:rPr lang="en-GB" sz="2000" dirty="0">
                <a:latin typeface="Verdana"/>
                <a:cs typeface="Verdana"/>
              </a:rPr>
              <a:t>MLA for interception</a:t>
            </a:r>
          </a:p>
          <a:p>
            <a:pPr marL="361950" indent="-361950" fontAlgn="auto">
              <a:spcBef>
                <a:spcPts val="0"/>
              </a:spcBef>
              <a:spcAft>
                <a:spcPts val="0"/>
              </a:spcAft>
              <a:buFont typeface="Wingdings" pitchFamily="2" charset="2"/>
              <a:buChar char="§"/>
              <a:defRPr/>
            </a:pPr>
            <a:r>
              <a:rPr lang="en-GB" sz="2000" dirty="0">
                <a:latin typeface="Verdana"/>
                <a:cs typeface="Verdana"/>
              </a:rPr>
              <a:t>24/7 points of contact</a:t>
            </a: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sp>
        <p:nvSpPr>
          <p:cNvPr id="24" name="Textfeld 18"/>
          <p:cNvSpPr txBox="1"/>
          <p:nvPr/>
        </p:nvSpPr>
        <p:spPr>
          <a:xfrm>
            <a:off x="3184525" y="5681663"/>
            <a:ext cx="1963738" cy="339725"/>
          </a:xfrm>
          <a:prstGeom prst="rect">
            <a:avLst/>
          </a:prstGeom>
          <a:noFill/>
        </p:spPr>
        <p:txBody>
          <a:bodyPr>
            <a:spAutoFit/>
          </a:bodyPr>
          <a:lstStyle/>
          <a:p>
            <a:pPr fontAlgn="auto">
              <a:spcBef>
                <a:spcPts val="0"/>
              </a:spcBef>
              <a:spcAft>
                <a:spcPts val="0"/>
              </a:spcAft>
              <a:defRPr/>
            </a:pPr>
            <a:r>
              <a:rPr lang="en-GB" sz="1600" b="1" dirty="0">
                <a:solidFill>
                  <a:schemeClr val="tx1">
                    <a:lumMod val="65000"/>
                    <a:lumOff val="35000"/>
                  </a:schemeClr>
                </a:solidFill>
                <a:latin typeface="Verdana"/>
                <a:cs typeface="Verdana"/>
              </a:rPr>
              <a:t>Harmonisation </a:t>
            </a:r>
          </a:p>
        </p:txBody>
      </p:sp>
      <p:cxnSp>
        <p:nvCxnSpPr>
          <p:cNvPr id="25" name="Form 20"/>
          <p:cNvCxnSpPr>
            <a:stCxn id="19" idx="2"/>
          </p:cNvCxnSpPr>
          <p:nvPr/>
        </p:nvCxnSpPr>
        <p:spPr>
          <a:xfrm rot="16200000" flipH="1">
            <a:off x="3898901" y="3581400"/>
            <a:ext cx="169862" cy="4821237"/>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2"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8</a:t>
            </a:fld>
            <a:r>
              <a:rPr lang="en-US" sz="1200" b="1">
                <a:solidFill>
                  <a:srgbClr val="FFFFFF"/>
                </a:solidFill>
                <a:latin typeface="Verdana" charset="0"/>
                <a:cs typeface="Verdana" charset="0"/>
              </a:rPr>
              <a:t> -</a:t>
            </a:r>
          </a:p>
        </p:txBody>
      </p:sp>
      <p:sp>
        <p:nvSpPr>
          <p:cNvPr id="20" name="Textfeld 3"/>
          <p:cNvSpPr txBox="1"/>
          <p:nvPr/>
        </p:nvSpPr>
        <p:spPr>
          <a:xfrm>
            <a:off x="3465513" y="1493838"/>
            <a:ext cx="2428875" cy="3170099"/>
          </a:xfrm>
          <a:prstGeom prst="rect">
            <a:avLst/>
          </a:prstGeom>
          <a:solidFill>
            <a:srgbClr val="FFFFFF"/>
          </a:solidFill>
          <a:ln>
            <a:solidFill>
              <a:schemeClr val="bg1">
                <a:lumMod val="50000"/>
              </a:schemeClr>
            </a:solidFill>
          </a:ln>
        </p:spPr>
        <p:txBody>
          <a:bodyPr>
            <a:spAutoFit/>
          </a:bodyPr>
          <a:lstStyle/>
          <a:p>
            <a:pPr fontAlgn="auto">
              <a:spcBef>
                <a:spcPts val="0"/>
              </a:spcBef>
              <a:spcAft>
                <a:spcPts val="0"/>
              </a:spcAft>
              <a:defRPr/>
            </a:pPr>
            <a:r>
              <a:rPr lang="en-GB" sz="2000" b="1" dirty="0">
                <a:latin typeface="Verdana"/>
                <a:cs typeface="Verdana"/>
              </a:rPr>
              <a:t>Procedural tools</a:t>
            </a:r>
          </a:p>
          <a:p>
            <a:pPr marL="361950" indent="-361950" fontAlgn="auto">
              <a:spcBef>
                <a:spcPts val="0"/>
              </a:spcBef>
              <a:spcAft>
                <a:spcPts val="0"/>
              </a:spcAft>
              <a:buFont typeface="Wingdings" pitchFamily="2" charset="2"/>
              <a:buChar char="§"/>
              <a:defRPr/>
            </a:pPr>
            <a:r>
              <a:rPr lang="en-GB" sz="2000" dirty="0">
                <a:latin typeface="Verdana"/>
                <a:cs typeface="Verdana"/>
              </a:rPr>
              <a:t>Expedited preservation</a:t>
            </a:r>
          </a:p>
          <a:p>
            <a:pPr marL="361950" indent="-361950" fontAlgn="auto">
              <a:spcBef>
                <a:spcPts val="0"/>
              </a:spcBef>
              <a:spcAft>
                <a:spcPts val="0"/>
              </a:spcAft>
              <a:buFont typeface="Wingdings" pitchFamily="2" charset="2"/>
              <a:buChar char="§"/>
              <a:defRPr/>
            </a:pPr>
            <a:r>
              <a:rPr lang="en-GB" sz="2000" dirty="0">
                <a:latin typeface="Verdana"/>
                <a:cs typeface="Verdana"/>
              </a:rPr>
              <a:t>Search and seizure</a:t>
            </a:r>
          </a:p>
          <a:p>
            <a:pPr marL="361950" indent="-361950" fontAlgn="auto">
              <a:spcBef>
                <a:spcPts val="0"/>
              </a:spcBef>
              <a:spcAft>
                <a:spcPts val="0"/>
              </a:spcAft>
              <a:buFont typeface="Wingdings" pitchFamily="2" charset="2"/>
              <a:buChar char="§"/>
              <a:defRPr/>
            </a:pPr>
            <a:r>
              <a:rPr lang="en-GB" sz="2000" dirty="0">
                <a:latin typeface="Verdana"/>
                <a:cs typeface="Verdana"/>
              </a:rPr>
              <a:t>Production order</a:t>
            </a:r>
          </a:p>
          <a:p>
            <a:pPr marL="361950" indent="-361950" fontAlgn="auto">
              <a:spcBef>
                <a:spcPts val="0"/>
              </a:spcBef>
              <a:spcAft>
                <a:spcPts val="0"/>
              </a:spcAft>
              <a:buFont typeface="Wingdings" pitchFamily="2" charset="2"/>
              <a:buChar char="§"/>
              <a:defRPr/>
            </a:pPr>
            <a:r>
              <a:rPr lang="en-GB" sz="2000" dirty="0">
                <a:latin typeface="Verdana"/>
                <a:cs typeface="Verdana"/>
              </a:rPr>
              <a:t>Interception of computer data</a:t>
            </a:r>
          </a:p>
        </p:txBody>
      </p:sp>
    </p:spTree>
    <p:extLst>
      <p:ext uri="{BB962C8B-B14F-4D97-AF65-F5344CB8AC3E}">
        <p14:creationId xmlns:p14="http://schemas.microsoft.com/office/powerpoint/2010/main" val="1389362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Content Placeholder 2"/>
          <p:cNvSpPr>
            <a:spLocks noGrp="1"/>
          </p:cNvSpPr>
          <p:nvPr>
            <p:ph idx="1"/>
          </p:nvPr>
        </p:nvSpPr>
        <p:spPr>
          <a:ln>
            <a:solidFill>
              <a:srgbClr val="4F81BD"/>
            </a:solidFill>
            <a:miter lim="800000"/>
            <a:headEnd/>
            <a:tailEnd/>
          </a:ln>
        </p:spPr>
        <p:txBody>
          <a:bodyPr/>
          <a:lstStyle/>
          <a:p>
            <a:pPr>
              <a:spcBef>
                <a:spcPts val="600"/>
              </a:spcBef>
              <a:spcAft>
                <a:spcPts val="600"/>
              </a:spcAft>
            </a:pPr>
            <a:r>
              <a:rPr lang="en-US" sz="1800">
                <a:latin typeface="Verdana" charset="0"/>
                <a:ea typeface="MS PGothic" charset="0"/>
                <a:cs typeface="Verdana" charset="0"/>
              </a:rPr>
              <a:t>Budapest Convention: Criminal Justice International Treaty</a:t>
            </a:r>
          </a:p>
          <a:p>
            <a:pPr>
              <a:spcBef>
                <a:spcPts val="600"/>
              </a:spcBef>
              <a:spcAft>
                <a:spcPts val="600"/>
              </a:spcAft>
            </a:pPr>
            <a:r>
              <a:rPr lang="en-US" sz="1800">
                <a:latin typeface="Verdana" charset="0"/>
                <a:ea typeface="MS PGothic" charset="0"/>
                <a:cs typeface="Verdana" charset="0"/>
              </a:rPr>
              <a:t>Cybercrime AND electronic evidence</a:t>
            </a:r>
          </a:p>
          <a:p>
            <a:pPr>
              <a:spcBef>
                <a:spcPts val="600"/>
              </a:spcBef>
              <a:spcAft>
                <a:spcPts val="600"/>
              </a:spcAft>
            </a:pPr>
            <a:r>
              <a:rPr lang="en-US" sz="1800" b="1">
                <a:latin typeface="Verdana" charset="0"/>
                <a:ea typeface="MS PGothic" charset="0"/>
                <a:cs typeface="Verdana" charset="0"/>
              </a:rPr>
              <a:t>Electronic evidence in the cloud </a:t>
            </a:r>
            <a:r>
              <a:rPr lang="en-US" sz="1800">
                <a:latin typeface="Verdana" charset="0"/>
                <a:ea typeface="MS PGothic" charset="0"/>
                <a:cs typeface="Verdana" charset="0"/>
                <a:sym typeface="Wingdings" charset="0"/>
              </a:rPr>
              <a:t></a:t>
            </a:r>
            <a:r>
              <a:rPr lang="en-US" sz="1800">
                <a:latin typeface="Verdana" charset="0"/>
                <a:ea typeface="MS PGothic" charset="0"/>
                <a:cs typeface="Verdana" charset="0"/>
              </a:rPr>
              <a:t> on servers in foreign, unknown, multiple or shifting jurisdictions</a:t>
            </a:r>
          </a:p>
          <a:p>
            <a:pPr>
              <a:spcBef>
                <a:spcPts val="600"/>
              </a:spcBef>
              <a:spcAft>
                <a:spcPts val="600"/>
              </a:spcAft>
            </a:pPr>
            <a:r>
              <a:rPr lang="en-US" sz="1800" b="1">
                <a:latin typeface="Verdana" charset="0"/>
                <a:ea typeface="MS PGothic" charset="0"/>
                <a:cs typeface="Verdana" charset="0"/>
              </a:rPr>
              <a:t>No data </a:t>
            </a:r>
            <a:r>
              <a:rPr lang="en-US" sz="1800" b="1">
                <a:latin typeface="Verdana" charset="0"/>
                <a:ea typeface="MS PGothic" charset="0"/>
                <a:cs typeface="Verdana" charset="0"/>
                <a:sym typeface="Wingdings" charset="0"/>
              </a:rPr>
              <a:t></a:t>
            </a:r>
            <a:r>
              <a:rPr lang="en-US" sz="1800" b="1">
                <a:latin typeface="Verdana" charset="0"/>
                <a:ea typeface="MS PGothic" charset="0"/>
                <a:cs typeface="Verdana" charset="0"/>
              </a:rPr>
              <a:t> no evidence </a:t>
            </a:r>
            <a:r>
              <a:rPr lang="en-US" sz="1800" b="1">
                <a:latin typeface="Verdana" charset="0"/>
                <a:ea typeface="MS PGothic" charset="0"/>
                <a:cs typeface="Verdana" charset="0"/>
                <a:sym typeface="Wingdings" charset="0"/>
              </a:rPr>
              <a:t></a:t>
            </a:r>
            <a:r>
              <a:rPr lang="en-US" sz="1800" b="1">
                <a:latin typeface="Verdana" charset="0"/>
                <a:ea typeface="MS PGothic" charset="0"/>
                <a:cs typeface="Verdana" charset="0"/>
              </a:rPr>
              <a:t> no prosecution </a:t>
            </a:r>
            <a:r>
              <a:rPr lang="en-US" sz="1800" b="1">
                <a:latin typeface="Verdana" charset="0"/>
                <a:ea typeface="MS PGothic" charset="0"/>
                <a:cs typeface="Verdana" charset="0"/>
                <a:sym typeface="Wingdings" charset="0"/>
              </a:rPr>
              <a:t></a:t>
            </a:r>
            <a:r>
              <a:rPr lang="en-US" sz="1800" b="1">
                <a:latin typeface="Verdana" charset="0"/>
                <a:ea typeface="MS PGothic" charset="0"/>
                <a:cs typeface="Verdana" charset="0"/>
              </a:rPr>
              <a:t> no justice </a:t>
            </a:r>
            <a:r>
              <a:rPr lang="en-US" sz="1800" b="1">
                <a:latin typeface="Verdana" charset="0"/>
                <a:ea typeface="MS PGothic" charset="0"/>
                <a:cs typeface="Verdana" charset="0"/>
                <a:sym typeface="Wingdings" charset="0"/>
              </a:rPr>
              <a:t></a:t>
            </a:r>
            <a:r>
              <a:rPr lang="en-US" sz="1800" b="1">
                <a:latin typeface="Verdana" charset="0"/>
                <a:ea typeface="MS PGothic" charset="0"/>
                <a:cs typeface="Verdana" charset="0"/>
              </a:rPr>
              <a:t> no rule of law</a:t>
            </a:r>
          </a:p>
          <a:p>
            <a:pPr>
              <a:spcBef>
                <a:spcPts val="600"/>
              </a:spcBef>
              <a:spcAft>
                <a:spcPts val="600"/>
              </a:spcAft>
            </a:pPr>
            <a:r>
              <a:rPr lang="en-US" sz="1800">
                <a:latin typeface="Verdana" charset="0"/>
                <a:ea typeface="MS PGothic" charset="0"/>
                <a:cs typeface="Verdana" charset="0"/>
              </a:rPr>
              <a:t>Less than 1% of cybercrime reported eventually adjudicated </a:t>
            </a:r>
            <a:r>
              <a:rPr lang="en-US" sz="1800">
                <a:latin typeface="Verdana" charset="0"/>
                <a:ea typeface="MS PGothic" charset="0"/>
                <a:cs typeface="Verdana" charset="0"/>
                <a:sym typeface="Wingdings" charset="0"/>
              </a:rPr>
              <a:t> How to promote rule of law in cyberspace? Are governments meeting obligation to protect? </a:t>
            </a:r>
            <a:br>
              <a:rPr lang="en-US" sz="1800">
                <a:latin typeface="Verdana" charset="0"/>
                <a:ea typeface="MS PGothic" charset="0"/>
                <a:cs typeface="Verdana" charset="0"/>
                <a:sym typeface="Wingdings" charset="0"/>
              </a:rPr>
            </a:br>
            <a:r>
              <a:rPr lang="en-US" sz="1400">
                <a:latin typeface="Verdana" charset="0"/>
                <a:ea typeface="MS PGothic" charset="0"/>
                <a:cs typeface="Verdana" charset="0"/>
                <a:sym typeface="Wingdings" charset="0"/>
              </a:rPr>
              <a:t>(see for example K.U. vs Finland - </a:t>
            </a:r>
            <a:r>
              <a:rPr lang="en-US" sz="1400">
                <a:latin typeface="Verdana" charset="0"/>
                <a:ea typeface="MS PGothic" charset="0"/>
                <a:cs typeface="Verdana" charset="0"/>
                <a:sym typeface="Wingdings" charset="0"/>
                <a:hlinkClick r:id="rId3"/>
              </a:rPr>
              <a:t>http://humanrightshouse.org/Articles/11059.html</a:t>
            </a:r>
            <a:r>
              <a:rPr lang="en-US" sz="1400">
                <a:latin typeface="Verdana" charset="0"/>
                <a:ea typeface="MS PGothic" charset="0"/>
                <a:cs typeface="Verdana" charset="0"/>
                <a:sym typeface="Wingdings" charset="0"/>
              </a:rPr>
              <a:t>) </a:t>
            </a:r>
            <a:endParaRPr lang="en-US" sz="1800">
              <a:latin typeface="Verdana" charset="0"/>
              <a:ea typeface="MS PGothic" charset="0"/>
              <a:cs typeface="Verdana" charset="0"/>
            </a:endParaRPr>
          </a:p>
          <a:p>
            <a:pPr>
              <a:spcBef>
                <a:spcPts val="600"/>
              </a:spcBef>
              <a:spcAft>
                <a:spcPts val="600"/>
              </a:spcAft>
            </a:pPr>
            <a:endParaRPr lang="en-US" sz="1800">
              <a:latin typeface="Verdana" charset="0"/>
              <a:ea typeface="MS PGothic" charset="0"/>
              <a:cs typeface="Verdana" charset="0"/>
            </a:endParaRPr>
          </a:p>
          <a:p>
            <a:pPr>
              <a:spcBef>
                <a:spcPts val="600"/>
              </a:spcBef>
              <a:spcAft>
                <a:spcPts val="600"/>
              </a:spcAft>
            </a:pPr>
            <a:r>
              <a:rPr lang="en-US" sz="1800">
                <a:latin typeface="Verdana" charset="0"/>
                <a:ea typeface="MS PGothic" charset="0"/>
                <a:cs typeface="Verdana" charset="0"/>
              </a:rPr>
              <a:t>Issues, solutions and recommendations proposed by the </a:t>
            </a:r>
            <a:r>
              <a:rPr lang="en-US" sz="1800" b="1">
                <a:latin typeface="Verdana" charset="0"/>
                <a:ea typeface="MS PGothic" charset="0"/>
                <a:cs typeface="Verdana" charset="0"/>
              </a:rPr>
              <a:t>T-CY Cloud Evidence Group</a:t>
            </a:r>
          </a:p>
        </p:txBody>
      </p:sp>
      <p:sp>
        <p:nvSpPr>
          <p:cNvPr id="5" name="Rectangle 4"/>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65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661"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en-GB" sz="3200">
                <a:solidFill>
                  <a:schemeClr val="bg1"/>
                </a:solidFill>
                <a:latin typeface="Verdana" charset="0"/>
                <a:cs typeface="Verdana" charset="0"/>
              </a:rPr>
              <a:t>Electronic Evidence in the cloud</a:t>
            </a:r>
            <a:endParaRPr lang="en-GB" sz="2000">
              <a:solidFill>
                <a:schemeClr val="bg1"/>
              </a:solidFill>
              <a:latin typeface="Verdana" charset="0"/>
              <a:cs typeface="Verdana" charset="0"/>
            </a:endParaRPr>
          </a:p>
        </p:txBody>
      </p:sp>
      <p:pic>
        <p:nvPicPr>
          <p:cNvPr id="7066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0663" name="Rectangle 10"/>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310E33CB-465E-F743-B962-E0BB77F73E08}" type="slidenum">
              <a:rPr lang="en-US" sz="1200" b="1">
                <a:solidFill>
                  <a:srgbClr val="FFFFFF"/>
                </a:solidFill>
                <a:latin typeface="Verdana" charset="0"/>
                <a:cs typeface="Verdana" charset="0"/>
              </a:rPr>
              <a:pPr/>
              <a:t>9</a:t>
            </a:fld>
            <a:r>
              <a:rPr lang="en-US" sz="1200" b="1">
                <a:solidFill>
                  <a:srgbClr val="FFFFFF"/>
                </a:solidFill>
                <a:latin typeface="Verdana" charset="0"/>
                <a:cs typeface="Verdana" charset="0"/>
              </a:rPr>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27033</TotalTime>
  <Words>3045</Words>
  <Application>Microsoft Macintosh PowerPoint</Application>
  <PresentationFormat>On-screen Show (4:3)</PresentationFormat>
  <Paragraphs>404</Paragraphs>
  <Slides>28</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ＭＳ Ｐゴシック</vt:lpstr>
      <vt:lpstr>ＭＳ Ｐゴシック</vt:lpstr>
      <vt:lpstr>Arial</vt:lpstr>
      <vt:lpstr>Arial Narrow</vt:lpstr>
      <vt:lpstr>Calibri</vt:lpstr>
      <vt:lpstr>Verdana</vt:lpstr>
      <vt:lpstr>Wingdings</vt:lpstr>
      <vt:lpstr>Office Theme</vt:lpstr>
      <vt:lpstr>Advanced Cybercrime Training for Judges and Prosecutors</vt:lpstr>
      <vt:lpstr>Agenda</vt:lpstr>
      <vt:lpstr>Session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Council of Europe</Company>
  <LinksUpToDate>false</LinksUpToDate>
  <SharedDoc>false</SharedDoc>
  <HyperlinkBase/>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matteo</dc:creator>
  <cp:keywords/>
  <dc:description/>
  <cp:lastModifiedBy>Microsoft Office User</cp:lastModifiedBy>
  <cp:revision>455</cp:revision>
  <cp:lastPrinted>2016-05-18T07:38:13Z</cp:lastPrinted>
  <dcterms:created xsi:type="dcterms:W3CDTF">2013-06-24T06:40:18Z</dcterms:created>
  <dcterms:modified xsi:type="dcterms:W3CDTF">2018-03-29T10:56:19Z</dcterms:modified>
  <cp:category/>
</cp:coreProperties>
</file>